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61" r:id="rId2"/>
    <p:sldId id="323" r:id="rId3"/>
    <p:sldId id="260" r:id="rId4"/>
    <p:sldId id="270" r:id="rId5"/>
    <p:sldId id="271" r:id="rId6"/>
    <p:sldId id="325" r:id="rId7"/>
    <p:sldId id="272" r:id="rId8"/>
    <p:sldId id="277" r:id="rId9"/>
    <p:sldId id="324" r:id="rId10"/>
    <p:sldId id="307" r:id="rId11"/>
    <p:sldId id="279" r:id="rId12"/>
    <p:sldId id="289" r:id="rId13"/>
    <p:sldId id="308" r:id="rId14"/>
    <p:sldId id="283" r:id="rId15"/>
    <p:sldId id="285" r:id="rId16"/>
    <p:sldId id="309" r:id="rId17"/>
    <p:sldId id="280" r:id="rId18"/>
    <p:sldId id="317" r:id="rId19"/>
    <p:sldId id="273" r:id="rId20"/>
    <p:sldId id="318" r:id="rId21"/>
    <p:sldId id="316" r:id="rId22"/>
    <p:sldId id="298" r:id="rId23"/>
    <p:sldId id="327" r:id="rId24"/>
    <p:sldId id="293" r:id="rId25"/>
    <p:sldId id="294" r:id="rId26"/>
    <p:sldId id="295" r:id="rId27"/>
    <p:sldId id="312" r:id="rId28"/>
    <p:sldId id="275" r:id="rId29"/>
    <p:sldId id="286" r:id="rId30"/>
    <p:sldId id="290" r:id="rId31"/>
    <p:sldId id="296" r:id="rId32"/>
    <p:sldId id="276" r:id="rId33"/>
    <p:sldId id="297" r:id="rId34"/>
    <p:sldId id="292" r:id="rId35"/>
    <p:sldId id="288" r:id="rId36"/>
    <p:sldId id="291" r:id="rId37"/>
    <p:sldId id="313" r:id="rId38"/>
    <p:sldId id="281" r:id="rId39"/>
    <p:sldId id="287" r:id="rId40"/>
    <p:sldId id="326" r:id="rId41"/>
    <p:sldId id="274" r:id="rId42"/>
    <p:sldId id="321" r:id="rId43"/>
    <p:sldId id="263" r:id="rId44"/>
    <p:sldId id="328" r:id="rId45"/>
    <p:sldId id="329" r:id="rId46"/>
    <p:sldId id="320" r:id="rId47"/>
    <p:sldId id="264" r:id="rId48"/>
    <p:sldId id="319" r:id="rId4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851"/>
    <a:srgbClr val="012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5"/>
    <p:restoredTop sz="93457" autoAdjust="0"/>
  </p:normalViewPr>
  <p:slideViewPr>
    <p:cSldViewPr snapToGrid="0" snapToObjects="1">
      <p:cViewPr varScale="1">
        <p:scale>
          <a:sx n="60" d="100"/>
          <a:sy n="60" d="100"/>
        </p:scale>
        <p:origin x="10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7E368-DBB4-434D-9F7B-35FBEA39012B}" type="doc">
      <dgm:prSet loTypeId="urn:microsoft.com/office/officeart/2005/8/layout/process4" loCatId="list" qsTypeId="urn:microsoft.com/office/officeart/2005/8/quickstyle/simple4" qsCatId="simple" csTypeId="urn:microsoft.com/office/officeart/2005/8/colors/colorful2" csCatId="colorful" phldr="1"/>
      <dgm:spPr/>
      <dgm:t>
        <a:bodyPr/>
        <a:lstStyle/>
        <a:p>
          <a:endParaRPr lang="en-US"/>
        </a:p>
      </dgm:t>
    </dgm:pt>
    <dgm:pt modelId="{8E8EC321-0DB0-4DA7-9562-8AE69D1F8FFD}">
      <dgm:prSet custT="1"/>
      <dgm:spPr/>
      <dgm:t>
        <a:bodyPr/>
        <a:lstStyle/>
        <a:p>
          <a:r>
            <a:rPr lang="hu-HU" sz="2800" dirty="0">
              <a:latin typeface="Open Sans" panose="020B0606030504020204" pitchFamily="34" charset="0"/>
              <a:ea typeface="Open Sans" panose="020B0606030504020204" pitchFamily="34" charset="0"/>
              <a:cs typeface="Open Sans" panose="020B0606030504020204" pitchFamily="34" charset="0"/>
            </a:rPr>
            <a:t>A pedagógusok szerepe</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CAEF2C79-8CC2-43BB-B6B5-C0ACC1BFFCA0}" type="parTrans" cxnId="{9D7427C9-B310-403D-8FAD-EADAFE6771AF}">
      <dgm:prSet/>
      <dgm:spPr/>
      <dgm:t>
        <a:bodyPr/>
        <a:lstStyle/>
        <a:p>
          <a:endParaRPr lang="en-US"/>
        </a:p>
      </dgm:t>
    </dgm:pt>
    <dgm:pt modelId="{EAEC8D85-CEA0-485F-A5B8-F55555D4523E}" type="sibTrans" cxnId="{9D7427C9-B310-403D-8FAD-EADAFE6771AF}">
      <dgm:prSet/>
      <dgm:spPr/>
      <dgm:t>
        <a:bodyPr/>
        <a:lstStyle/>
        <a:p>
          <a:endParaRPr lang="en-US"/>
        </a:p>
      </dgm:t>
    </dgm:pt>
    <dgm:pt modelId="{640EBAAD-2AA5-45A5-B3B3-E883B5150C44}">
      <dgm:prSet custT="1"/>
      <dgm:spPr/>
      <dgm:t>
        <a:bodyPr/>
        <a:lstStyle/>
        <a:p>
          <a:r>
            <a:rPr lang="hu-HU" sz="2800" dirty="0">
              <a:latin typeface="Open Sans" panose="020B0606030504020204" pitchFamily="34" charset="0"/>
              <a:ea typeface="Open Sans" panose="020B0606030504020204" pitchFamily="34" charset="0"/>
              <a:cs typeface="Open Sans" panose="020B0606030504020204" pitchFamily="34" charset="0"/>
            </a:rPr>
            <a:t>A kutatás módszere</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94476852-ADCD-463D-842D-2C7A54802047}" type="parTrans" cxnId="{9CC281A3-4F2B-4156-AC2C-5914C40EA724}">
      <dgm:prSet/>
      <dgm:spPr/>
      <dgm:t>
        <a:bodyPr/>
        <a:lstStyle/>
        <a:p>
          <a:endParaRPr lang="en-US"/>
        </a:p>
      </dgm:t>
    </dgm:pt>
    <dgm:pt modelId="{C6C504DC-16C8-41D8-B0BC-A34BFF6C8D5C}" type="sibTrans" cxnId="{9CC281A3-4F2B-4156-AC2C-5914C40EA724}">
      <dgm:prSet/>
      <dgm:spPr/>
      <dgm:t>
        <a:bodyPr/>
        <a:lstStyle/>
        <a:p>
          <a:endParaRPr lang="en-US"/>
        </a:p>
      </dgm:t>
    </dgm:pt>
    <dgm:pt modelId="{88480074-6288-4EAB-83B7-ECBB31387DD2}">
      <dgm:prSet custT="1"/>
      <dgm:spPr/>
      <dgm:t>
        <a:bodyPr/>
        <a:lstStyle/>
        <a:p>
          <a:r>
            <a:rPr lang="hu-HU" sz="2800" dirty="0">
              <a:latin typeface="Open Sans" panose="020B0606030504020204" pitchFamily="34" charset="0"/>
              <a:ea typeface="Open Sans" panose="020B0606030504020204" pitchFamily="34" charset="0"/>
              <a:cs typeface="Open Sans" panose="020B0606030504020204" pitchFamily="34" charset="0"/>
            </a:rPr>
            <a:t>Eredmények</a:t>
          </a:r>
          <a:r>
            <a:rPr lang="hu-HU" sz="2400" dirty="0">
              <a:latin typeface="Open Sans" panose="020B0606030504020204" pitchFamily="34" charset="0"/>
              <a:ea typeface="Open Sans" panose="020B0606030504020204" pitchFamily="34" charset="0"/>
              <a:cs typeface="Open Sans" panose="020B0606030504020204" pitchFamily="34" charset="0"/>
            </a:rPr>
            <a:t>: a család szerepe, szegregált és integrált intézmények, pedagógus szerepe, társas kapcsolatok, diszkrimináció</a:t>
          </a:r>
          <a:endParaRPr lang="en-US" sz="2400" dirty="0">
            <a:latin typeface="Open Sans" panose="020B0606030504020204" pitchFamily="34" charset="0"/>
            <a:ea typeface="Open Sans" panose="020B0606030504020204" pitchFamily="34" charset="0"/>
            <a:cs typeface="Open Sans" panose="020B0606030504020204" pitchFamily="34" charset="0"/>
          </a:endParaRPr>
        </a:p>
      </dgm:t>
    </dgm:pt>
    <dgm:pt modelId="{DBDAFA9A-F75D-45AC-A8C5-18526921672B}" type="parTrans" cxnId="{20BF406F-96ED-4B89-A90D-7AE8ED5D10D0}">
      <dgm:prSet/>
      <dgm:spPr/>
      <dgm:t>
        <a:bodyPr/>
        <a:lstStyle/>
        <a:p>
          <a:endParaRPr lang="en-US"/>
        </a:p>
      </dgm:t>
    </dgm:pt>
    <dgm:pt modelId="{5071ACF6-3788-4429-B69C-ED31960F55EE}" type="sibTrans" cxnId="{20BF406F-96ED-4B89-A90D-7AE8ED5D10D0}">
      <dgm:prSet/>
      <dgm:spPr/>
      <dgm:t>
        <a:bodyPr/>
        <a:lstStyle/>
        <a:p>
          <a:endParaRPr lang="en-US"/>
        </a:p>
      </dgm:t>
    </dgm:pt>
    <dgm:pt modelId="{3595A0D5-C2DB-4625-B25E-2682D539F02D}">
      <dgm:prSet custT="1"/>
      <dgm:spPr/>
      <dgm:t>
        <a:bodyPr/>
        <a:lstStyle/>
        <a:p>
          <a:r>
            <a:rPr lang="hu-HU" sz="2800" dirty="0">
              <a:latin typeface="Open Sans" panose="020B0606030504020204" pitchFamily="34" charset="0"/>
              <a:ea typeface="Open Sans" panose="020B0606030504020204" pitchFamily="34" charset="0"/>
              <a:cs typeface="Open Sans" panose="020B0606030504020204" pitchFamily="34" charset="0"/>
            </a:rPr>
            <a:t>Összefoglalás</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53FA2699-5171-407D-A5ED-254D31BEC3C6}" type="parTrans" cxnId="{488845C4-22B7-4D23-B0E0-C0E609B33961}">
      <dgm:prSet/>
      <dgm:spPr/>
      <dgm:t>
        <a:bodyPr/>
        <a:lstStyle/>
        <a:p>
          <a:endParaRPr lang="en-US"/>
        </a:p>
      </dgm:t>
    </dgm:pt>
    <dgm:pt modelId="{3B351346-F693-4A58-8A46-841B12DFE7F5}" type="sibTrans" cxnId="{488845C4-22B7-4D23-B0E0-C0E609B33961}">
      <dgm:prSet/>
      <dgm:spPr/>
      <dgm:t>
        <a:bodyPr/>
        <a:lstStyle/>
        <a:p>
          <a:endParaRPr lang="en-US"/>
        </a:p>
      </dgm:t>
    </dgm:pt>
    <dgm:pt modelId="{235E441B-551E-452C-9095-440DEE1FE6A6}" type="pres">
      <dgm:prSet presAssocID="{0437E368-DBB4-434D-9F7B-35FBEA39012B}" presName="Name0" presStyleCnt="0">
        <dgm:presLayoutVars>
          <dgm:dir/>
          <dgm:animLvl val="lvl"/>
          <dgm:resizeHandles val="exact"/>
        </dgm:presLayoutVars>
      </dgm:prSet>
      <dgm:spPr/>
    </dgm:pt>
    <dgm:pt modelId="{C9CE22A5-4CEB-48E8-BCCE-B1A37205A9E7}" type="pres">
      <dgm:prSet presAssocID="{3595A0D5-C2DB-4625-B25E-2682D539F02D}" presName="boxAndChildren" presStyleCnt="0"/>
      <dgm:spPr/>
    </dgm:pt>
    <dgm:pt modelId="{8FA38D8F-10D8-4736-A025-1DDACFBE4983}" type="pres">
      <dgm:prSet presAssocID="{3595A0D5-C2DB-4625-B25E-2682D539F02D}" presName="parentTextBox" presStyleLbl="node1" presStyleIdx="0" presStyleCnt="4"/>
      <dgm:spPr/>
    </dgm:pt>
    <dgm:pt modelId="{EA334CE2-8055-41D1-8F7E-AA4739D18147}" type="pres">
      <dgm:prSet presAssocID="{5071ACF6-3788-4429-B69C-ED31960F55EE}" presName="sp" presStyleCnt="0"/>
      <dgm:spPr/>
    </dgm:pt>
    <dgm:pt modelId="{C6D1113A-508B-471F-9F82-925CC2640814}" type="pres">
      <dgm:prSet presAssocID="{88480074-6288-4EAB-83B7-ECBB31387DD2}" presName="arrowAndChildren" presStyleCnt="0"/>
      <dgm:spPr/>
    </dgm:pt>
    <dgm:pt modelId="{F65F8401-1C5E-4D5D-9AB6-495049326FEA}" type="pres">
      <dgm:prSet presAssocID="{88480074-6288-4EAB-83B7-ECBB31387DD2}" presName="parentTextArrow" presStyleLbl="node1" presStyleIdx="1" presStyleCnt="4" custScaleY="243986"/>
      <dgm:spPr/>
    </dgm:pt>
    <dgm:pt modelId="{D989BBCB-5633-47AF-99D3-62180D56F182}" type="pres">
      <dgm:prSet presAssocID="{C6C504DC-16C8-41D8-B0BC-A34BFF6C8D5C}" presName="sp" presStyleCnt="0"/>
      <dgm:spPr/>
    </dgm:pt>
    <dgm:pt modelId="{99AD9AE7-78B6-46E8-BACB-E65FE7A09588}" type="pres">
      <dgm:prSet presAssocID="{640EBAAD-2AA5-45A5-B3B3-E883B5150C44}" presName="arrowAndChildren" presStyleCnt="0"/>
      <dgm:spPr/>
    </dgm:pt>
    <dgm:pt modelId="{6D6BB01C-24D8-4E3D-971A-8E2DCB465FFC}" type="pres">
      <dgm:prSet presAssocID="{640EBAAD-2AA5-45A5-B3B3-E883B5150C44}" presName="parentTextArrow" presStyleLbl="node1" presStyleIdx="2" presStyleCnt="4"/>
      <dgm:spPr/>
    </dgm:pt>
    <dgm:pt modelId="{7AE48795-6AED-4A0D-9272-C6B80BA739DB}" type="pres">
      <dgm:prSet presAssocID="{EAEC8D85-CEA0-485F-A5B8-F55555D4523E}" presName="sp" presStyleCnt="0"/>
      <dgm:spPr/>
    </dgm:pt>
    <dgm:pt modelId="{4BF900F6-A870-4324-9ACA-B3E31B7013AB}" type="pres">
      <dgm:prSet presAssocID="{8E8EC321-0DB0-4DA7-9562-8AE69D1F8FFD}" presName="arrowAndChildren" presStyleCnt="0"/>
      <dgm:spPr/>
    </dgm:pt>
    <dgm:pt modelId="{0093DC97-408D-4E35-8C1B-8A4984FC7960}" type="pres">
      <dgm:prSet presAssocID="{8E8EC321-0DB0-4DA7-9562-8AE69D1F8FFD}" presName="parentTextArrow" presStyleLbl="node1" presStyleIdx="3" presStyleCnt="4"/>
      <dgm:spPr/>
    </dgm:pt>
  </dgm:ptLst>
  <dgm:cxnLst>
    <dgm:cxn modelId="{20BF406F-96ED-4B89-A90D-7AE8ED5D10D0}" srcId="{0437E368-DBB4-434D-9F7B-35FBEA39012B}" destId="{88480074-6288-4EAB-83B7-ECBB31387DD2}" srcOrd="2" destOrd="0" parTransId="{DBDAFA9A-F75D-45AC-A8C5-18526921672B}" sibTransId="{5071ACF6-3788-4429-B69C-ED31960F55EE}"/>
    <dgm:cxn modelId="{6CFFC186-D6CE-40FB-AAFD-AD47EB4D611A}" type="presOf" srcId="{0437E368-DBB4-434D-9F7B-35FBEA39012B}" destId="{235E441B-551E-452C-9095-440DEE1FE6A6}" srcOrd="0" destOrd="0" presId="urn:microsoft.com/office/officeart/2005/8/layout/process4"/>
    <dgm:cxn modelId="{9CC281A3-4F2B-4156-AC2C-5914C40EA724}" srcId="{0437E368-DBB4-434D-9F7B-35FBEA39012B}" destId="{640EBAAD-2AA5-45A5-B3B3-E883B5150C44}" srcOrd="1" destOrd="0" parTransId="{94476852-ADCD-463D-842D-2C7A54802047}" sibTransId="{C6C504DC-16C8-41D8-B0BC-A34BFF6C8D5C}"/>
    <dgm:cxn modelId="{50C94FB0-0656-4049-9354-4FDE0E70FC8A}" type="presOf" srcId="{88480074-6288-4EAB-83B7-ECBB31387DD2}" destId="{F65F8401-1C5E-4D5D-9AB6-495049326FEA}" srcOrd="0" destOrd="0" presId="urn:microsoft.com/office/officeart/2005/8/layout/process4"/>
    <dgm:cxn modelId="{488845C4-22B7-4D23-B0E0-C0E609B33961}" srcId="{0437E368-DBB4-434D-9F7B-35FBEA39012B}" destId="{3595A0D5-C2DB-4625-B25E-2682D539F02D}" srcOrd="3" destOrd="0" parTransId="{53FA2699-5171-407D-A5ED-254D31BEC3C6}" sibTransId="{3B351346-F693-4A58-8A46-841B12DFE7F5}"/>
    <dgm:cxn modelId="{9D7427C9-B310-403D-8FAD-EADAFE6771AF}" srcId="{0437E368-DBB4-434D-9F7B-35FBEA39012B}" destId="{8E8EC321-0DB0-4DA7-9562-8AE69D1F8FFD}" srcOrd="0" destOrd="0" parTransId="{CAEF2C79-8CC2-43BB-B6B5-C0ACC1BFFCA0}" sibTransId="{EAEC8D85-CEA0-485F-A5B8-F55555D4523E}"/>
    <dgm:cxn modelId="{B9FB3DD6-B3BF-45FC-BDA7-2559B54E5403}" type="presOf" srcId="{640EBAAD-2AA5-45A5-B3B3-E883B5150C44}" destId="{6D6BB01C-24D8-4E3D-971A-8E2DCB465FFC}" srcOrd="0" destOrd="0" presId="urn:microsoft.com/office/officeart/2005/8/layout/process4"/>
    <dgm:cxn modelId="{F0004DD6-AB9D-47F9-8EF4-74C3192E2C63}" type="presOf" srcId="{8E8EC321-0DB0-4DA7-9562-8AE69D1F8FFD}" destId="{0093DC97-408D-4E35-8C1B-8A4984FC7960}" srcOrd="0" destOrd="0" presId="urn:microsoft.com/office/officeart/2005/8/layout/process4"/>
    <dgm:cxn modelId="{A14948EE-A188-46D5-A553-03456B5A139F}" type="presOf" srcId="{3595A0D5-C2DB-4625-B25E-2682D539F02D}" destId="{8FA38D8F-10D8-4736-A025-1DDACFBE4983}" srcOrd="0" destOrd="0" presId="urn:microsoft.com/office/officeart/2005/8/layout/process4"/>
    <dgm:cxn modelId="{F56E180E-E6E9-445D-9B23-CBBAA408AF15}" type="presParOf" srcId="{235E441B-551E-452C-9095-440DEE1FE6A6}" destId="{C9CE22A5-4CEB-48E8-BCCE-B1A37205A9E7}" srcOrd="0" destOrd="0" presId="urn:microsoft.com/office/officeart/2005/8/layout/process4"/>
    <dgm:cxn modelId="{7C4E9294-27DA-404E-B176-0416700E07F8}" type="presParOf" srcId="{C9CE22A5-4CEB-48E8-BCCE-B1A37205A9E7}" destId="{8FA38D8F-10D8-4736-A025-1DDACFBE4983}" srcOrd="0" destOrd="0" presId="urn:microsoft.com/office/officeart/2005/8/layout/process4"/>
    <dgm:cxn modelId="{7F0685CE-460C-4F42-B6A7-A0D8994F49FC}" type="presParOf" srcId="{235E441B-551E-452C-9095-440DEE1FE6A6}" destId="{EA334CE2-8055-41D1-8F7E-AA4739D18147}" srcOrd="1" destOrd="0" presId="urn:microsoft.com/office/officeart/2005/8/layout/process4"/>
    <dgm:cxn modelId="{A1D459BC-FFC8-4634-9D2C-77F04D42178F}" type="presParOf" srcId="{235E441B-551E-452C-9095-440DEE1FE6A6}" destId="{C6D1113A-508B-471F-9F82-925CC2640814}" srcOrd="2" destOrd="0" presId="urn:microsoft.com/office/officeart/2005/8/layout/process4"/>
    <dgm:cxn modelId="{A34B4117-9379-43FA-AAD9-1F7B77C18D93}" type="presParOf" srcId="{C6D1113A-508B-471F-9F82-925CC2640814}" destId="{F65F8401-1C5E-4D5D-9AB6-495049326FEA}" srcOrd="0" destOrd="0" presId="urn:microsoft.com/office/officeart/2005/8/layout/process4"/>
    <dgm:cxn modelId="{9DFEABC8-0B35-4ADB-901F-1CFC113DA88A}" type="presParOf" srcId="{235E441B-551E-452C-9095-440DEE1FE6A6}" destId="{D989BBCB-5633-47AF-99D3-62180D56F182}" srcOrd="3" destOrd="0" presId="urn:microsoft.com/office/officeart/2005/8/layout/process4"/>
    <dgm:cxn modelId="{C1A1EA4B-4504-4C44-96C0-D22AC249595E}" type="presParOf" srcId="{235E441B-551E-452C-9095-440DEE1FE6A6}" destId="{99AD9AE7-78B6-46E8-BACB-E65FE7A09588}" srcOrd="4" destOrd="0" presId="urn:microsoft.com/office/officeart/2005/8/layout/process4"/>
    <dgm:cxn modelId="{B2A69EB8-56B2-455A-A19D-6A8EF12D5135}" type="presParOf" srcId="{99AD9AE7-78B6-46E8-BACB-E65FE7A09588}" destId="{6D6BB01C-24D8-4E3D-971A-8E2DCB465FFC}" srcOrd="0" destOrd="0" presId="urn:microsoft.com/office/officeart/2005/8/layout/process4"/>
    <dgm:cxn modelId="{435C3EA2-B8AE-4775-881C-DCDD21D300FA}" type="presParOf" srcId="{235E441B-551E-452C-9095-440DEE1FE6A6}" destId="{7AE48795-6AED-4A0D-9272-C6B80BA739DB}" srcOrd="5" destOrd="0" presId="urn:microsoft.com/office/officeart/2005/8/layout/process4"/>
    <dgm:cxn modelId="{5FACF829-6AAB-49C9-AA7F-1B42556BC5B1}" type="presParOf" srcId="{235E441B-551E-452C-9095-440DEE1FE6A6}" destId="{4BF900F6-A870-4324-9ACA-B3E31B7013AB}" srcOrd="6" destOrd="0" presId="urn:microsoft.com/office/officeart/2005/8/layout/process4"/>
    <dgm:cxn modelId="{DCA5502C-52E8-46C9-A513-B15FB4F3A797}" type="presParOf" srcId="{4BF900F6-A870-4324-9ACA-B3E31B7013AB}" destId="{0093DC97-408D-4E35-8C1B-8A4984FC796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38D8F-10D8-4736-A025-1DDACFBE4983}">
      <dsp:nvSpPr>
        <dsp:cNvPr id="0" name=""/>
        <dsp:cNvSpPr/>
      </dsp:nvSpPr>
      <dsp:spPr>
        <a:xfrm>
          <a:off x="0" y="4752289"/>
          <a:ext cx="6666833" cy="70038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hu-HU" sz="2800" kern="1200" dirty="0">
              <a:latin typeface="Open Sans" panose="020B0606030504020204" pitchFamily="34" charset="0"/>
              <a:ea typeface="Open Sans" panose="020B0606030504020204" pitchFamily="34" charset="0"/>
              <a:cs typeface="Open Sans" panose="020B0606030504020204" pitchFamily="34" charset="0"/>
            </a:rPr>
            <a:t>Összefoglalás</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4752289"/>
        <a:ext cx="6666833" cy="700381"/>
      </dsp:txXfrm>
    </dsp:sp>
    <dsp:sp modelId="{F65F8401-1C5E-4D5D-9AB6-495049326FEA}">
      <dsp:nvSpPr>
        <dsp:cNvPr id="0" name=""/>
        <dsp:cNvSpPr/>
      </dsp:nvSpPr>
      <dsp:spPr>
        <a:xfrm rot="10800000">
          <a:off x="0" y="2134610"/>
          <a:ext cx="6666833" cy="2628184"/>
        </a:xfrm>
        <a:prstGeom prst="upArrowCallou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hu-HU" sz="2800" kern="1200" dirty="0">
              <a:latin typeface="Open Sans" panose="020B0606030504020204" pitchFamily="34" charset="0"/>
              <a:ea typeface="Open Sans" panose="020B0606030504020204" pitchFamily="34" charset="0"/>
              <a:cs typeface="Open Sans" panose="020B0606030504020204" pitchFamily="34" charset="0"/>
            </a:rPr>
            <a:t>Eredmények</a:t>
          </a:r>
          <a:r>
            <a:rPr lang="hu-HU" sz="2400" kern="1200" dirty="0">
              <a:latin typeface="Open Sans" panose="020B0606030504020204" pitchFamily="34" charset="0"/>
              <a:ea typeface="Open Sans" panose="020B0606030504020204" pitchFamily="34" charset="0"/>
              <a:cs typeface="Open Sans" panose="020B0606030504020204" pitchFamily="34" charset="0"/>
            </a:rPr>
            <a:t>: a család szerepe, szegregált és integrált intézmények, pedagógus szerepe, társas kapcsolatok, diszkrimináció</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rot="10800000">
        <a:off x="0" y="2134610"/>
        <a:ext cx="6666833" cy="1707715"/>
      </dsp:txXfrm>
    </dsp:sp>
    <dsp:sp modelId="{6D6BB01C-24D8-4E3D-971A-8E2DCB465FFC}">
      <dsp:nvSpPr>
        <dsp:cNvPr id="0" name=""/>
        <dsp:cNvSpPr/>
      </dsp:nvSpPr>
      <dsp:spPr>
        <a:xfrm rot="10800000">
          <a:off x="0" y="1067930"/>
          <a:ext cx="6666833" cy="1077186"/>
        </a:xfrm>
        <a:prstGeom prst="upArrowCallou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hu-HU" sz="2800" kern="1200" dirty="0">
              <a:latin typeface="Open Sans" panose="020B0606030504020204" pitchFamily="34" charset="0"/>
              <a:ea typeface="Open Sans" panose="020B0606030504020204" pitchFamily="34" charset="0"/>
              <a:cs typeface="Open Sans" panose="020B0606030504020204" pitchFamily="34" charset="0"/>
            </a:rPr>
            <a:t>A kutatás módszere</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rot="10800000">
        <a:off x="0" y="1067930"/>
        <a:ext cx="6666833" cy="699923"/>
      </dsp:txXfrm>
    </dsp:sp>
    <dsp:sp modelId="{0093DC97-408D-4E35-8C1B-8A4984FC7960}">
      <dsp:nvSpPr>
        <dsp:cNvPr id="0" name=""/>
        <dsp:cNvSpPr/>
      </dsp:nvSpPr>
      <dsp:spPr>
        <a:xfrm rot="10800000">
          <a:off x="0" y="1249"/>
          <a:ext cx="6666833" cy="1077186"/>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hu-HU" sz="2800" kern="1200" dirty="0">
              <a:latin typeface="Open Sans" panose="020B0606030504020204" pitchFamily="34" charset="0"/>
              <a:ea typeface="Open Sans" panose="020B0606030504020204" pitchFamily="34" charset="0"/>
              <a:cs typeface="Open Sans" panose="020B0606030504020204" pitchFamily="34" charset="0"/>
            </a:rPr>
            <a:t>A pedagógusok szerepe</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rot="10800000">
        <a:off x="0" y="1249"/>
        <a:ext cx="6666833" cy="6999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FDF77-DB4D-4040-828D-4172BD9994D3}" type="datetimeFigureOut">
              <a:rPr lang="hu-HU" smtClean="0"/>
              <a:t>2024. 10. 15.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E231A-7C23-485E-9836-93895B37D1A9}" type="slidenum">
              <a:rPr lang="hu-HU" smtClean="0"/>
              <a:t>‹#›</a:t>
            </a:fld>
            <a:endParaRPr lang="hu-HU"/>
          </a:p>
        </p:txBody>
      </p:sp>
    </p:spTree>
    <p:extLst>
      <p:ext uri="{BB962C8B-B14F-4D97-AF65-F5344CB8AC3E}">
        <p14:creationId xmlns:p14="http://schemas.microsoft.com/office/powerpoint/2010/main" val="248992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11</a:t>
            </a:fld>
            <a:endParaRPr lang="hu-HU"/>
          </a:p>
        </p:txBody>
      </p:sp>
    </p:spTree>
    <p:extLst>
      <p:ext uri="{BB962C8B-B14F-4D97-AF65-F5344CB8AC3E}">
        <p14:creationId xmlns:p14="http://schemas.microsoft.com/office/powerpoint/2010/main" val="65291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20</a:t>
            </a:fld>
            <a:endParaRPr lang="hu-HU"/>
          </a:p>
        </p:txBody>
      </p:sp>
    </p:spTree>
    <p:extLst>
      <p:ext uri="{BB962C8B-B14F-4D97-AF65-F5344CB8AC3E}">
        <p14:creationId xmlns:p14="http://schemas.microsoft.com/office/powerpoint/2010/main" val="393753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21</a:t>
            </a:fld>
            <a:endParaRPr lang="hu-HU"/>
          </a:p>
        </p:txBody>
      </p:sp>
    </p:spTree>
    <p:extLst>
      <p:ext uri="{BB962C8B-B14F-4D97-AF65-F5344CB8AC3E}">
        <p14:creationId xmlns:p14="http://schemas.microsoft.com/office/powerpoint/2010/main" val="1955683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32</a:t>
            </a:fld>
            <a:endParaRPr lang="hu-HU"/>
          </a:p>
        </p:txBody>
      </p:sp>
    </p:spTree>
    <p:extLst>
      <p:ext uri="{BB962C8B-B14F-4D97-AF65-F5344CB8AC3E}">
        <p14:creationId xmlns:p14="http://schemas.microsoft.com/office/powerpoint/2010/main" val="3118965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34</a:t>
            </a:fld>
            <a:endParaRPr lang="hu-HU"/>
          </a:p>
        </p:txBody>
      </p:sp>
    </p:spTree>
    <p:extLst>
      <p:ext uri="{BB962C8B-B14F-4D97-AF65-F5344CB8AC3E}">
        <p14:creationId xmlns:p14="http://schemas.microsoft.com/office/powerpoint/2010/main" val="614735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35</a:t>
            </a:fld>
            <a:endParaRPr lang="hu-HU"/>
          </a:p>
        </p:txBody>
      </p:sp>
    </p:spTree>
    <p:extLst>
      <p:ext uri="{BB962C8B-B14F-4D97-AF65-F5344CB8AC3E}">
        <p14:creationId xmlns:p14="http://schemas.microsoft.com/office/powerpoint/2010/main" val="141000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36</a:t>
            </a:fld>
            <a:endParaRPr lang="hu-HU"/>
          </a:p>
        </p:txBody>
      </p:sp>
    </p:spTree>
    <p:extLst>
      <p:ext uri="{BB962C8B-B14F-4D97-AF65-F5344CB8AC3E}">
        <p14:creationId xmlns:p14="http://schemas.microsoft.com/office/powerpoint/2010/main" val="2065831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37</a:t>
            </a:fld>
            <a:endParaRPr lang="hu-HU"/>
          </a:p>
        </p:txBody>
      </p:sp>
    </p:spTree>
    <p:extLst>
      <p:ext uri="{BB962C8B-B14F-4D97-AF65-F5344CB8AC3E}">
        <p14:creationId xmlns:p14="http://schemas.microsoft.com/office/powerpoint/2010/main" val="854962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38</a:t>
            </a:fld>
            <a:endParaRPr lang="hu-HU"/>
          </a:p>
        </p:txBody>
      </p:sp>
    </p:spTree>
    <p:extLst>
      <p:ext uri="{BB962C8B-B14F-4D97-AF65-F5344CB8AC3E}">
        <p14:creationId xmlns:p14="http://schemas.microsoft.com/office/powerpoint/2010/main" val="1055175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39</a:t>
            </a:fld>
            <a:endParaRPr lang="hu-HU"/>
          </a:p>
        </p:txBody>
      </p:sp>
    </p:spTree>
    <p:extLst>
      <p:ext uri="{BB962C8B-B14F-4D97-AF65-F5344CB8AC3E}">
        <p14:creationId xmlns:p14="http://schemas.microsoft.com/office/powerpoint/2010/main" val="417135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12</a:t>
            </a:fld>
            <a:endParaRPr lang="hu-HU"/>
          </a:p>
        </p:txBody>
      </p:sp>
    </p:spTree>
    <p:extLst>
      <p:ext uri="{BB962C8B-B14F-4D97-AF65-F5344CB8AC3E}">
        <p14:creationId xmlns:p14="http://schemas.microsoft.com/office/powerpoint/2010/main" val="109966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13</a:t>
            </a:fld>
            <a:endParaRPr lang="hu-HU"/>
          </a:p>
        </p:txBody>
      </p:sp>
    </p:spTree>
    <p:extLst>
      <p:ext uri="{BB962C8B-B14F-4D97-AF65-F5344CB8AC3E}">
        <p14:creationId xmlns:p14="http://schemas.microsoft.com/office/powerpoint/2010/main" val="370098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14</a:t>
            </a:fld>
            <a:endParaRPr lang="hu-HU"/>
          </a:p>
        </p:txBody>
      </p:sp>
    </p:spTree>
    <p:extLst>
      <p:ext uri="{BB962C8B-B14F-4D97-AF65-F5344CB8AC3E}">
        <p14:creationId xmlns:p14="http://schemas.microsoft.com/office/powerpoint/2010/main" val="269349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15</a:t>
            </a:fld>
            <a:endParaRPr lang="hu-HU"/>
          </a:p>
        </p:txBody>
      </p:sp>
    </p:spTree>
    <p:extLst>
      <p:ext uri="{BB962C8B-B14F-4D97-AF65-F5344CB8AC3E}">
        <p14:creationId xmlns:p14="http://schemas.microsoft.com/office/powerpoint/2010/main" val="107056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lnSpc>
                <a:spcPct val="107000"/>
              </a:lnSpc>
              <a:spcAft>
                <a:spcPts val="800"/>
              </a:spcAft>
            </a:pPr>
            <a:endParaRPr lang="hu-H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fld id="{CF6E231A-7C23-485E-9836-93895B37D1A9}" type="slidenum">
              <a:rPr lang="hu-HU" smtClean="0"/>
              <a:t>16</a:t>
            </a:fld>
            <a:endParaRPr lang="hu-HU"/>
          </a:p>
        </p:txBody>
      </p:sp>
    </p:spTree>
    <p:extLst>
      <p:ext uri="{BB962C8B-B14F-4D97-AF65-F5344CB8AC3E}">
        <p14:creationId xmlns:p14="http://schemas.microsoft.com/office/powerpoint/2010/main" val="351295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17</a:t>
            </a:fld>
            <a:endParaRPr lang="hu-HU"/>
          </a:p>
        </p:txBody>
      </p:sp>
    </p:spTree>
    <p:extLst>
      <p:ext uri="{BB962C8B-B14F-4D97-AF65-F5344CB8AC3E}">
        <p14:creationId xmlns:p14="http://schemas.microsoft.com/office/powerpoint/2010/main" val="289894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18</a:t>
            </a:fld>
            <a:endParaRPr lang="hu-HU"/>
          </a:p>
        </p:txBody>
      </p:sp>
    </p:spTree>
    <p:extLst>
      <p:ext uri="{BB962C8B-B14F-4D97-AF65-F5344CB8AC3E}">
        <p14:creationId xmlns:p14="http://schemas.microsoft.com/office/powerpoint/2010/main" val="87216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F6E231A-7C23-485E-9836-93895B37D1A9}" type="slidenum">
              <a:rPr lang="hu-HU" smtClean="0"/>
              <a:t>19</a:t>
            </a:fld>
            <a:endParaRPr lang="hu-HU"/>
          </a:p>
        </p:txBody>
      </p:sp>
    </p:spTree>
    <p:extLst>
      <p:ext uri="{BB962C8B-B14F-4D97-AF65-F5344CB8AC3E}">
        <p14:creationId xmlns:p14="http://schemas.microsoft.com/office/powerpoint/2010/main" val="405304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B7E45EC-E857-984F-8379-10CA33E70948}"/>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92B867FF-3DD2-3745-B706-AC701B7DF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77AE546B-4E7E-E547-9D80-07E655B0EB05}"/>
              </a:ext>
            </a:extLst>
          </p:cNvPr>
          <p:cNvSpPr>
            <a:spLocks noGrp="1"/>
          </p:cNvSpPr>
          <p:nvPr>
            <p:ph type="dt" sz="half" idx="10"/>
          </p:nvPr>
        </p:nvSpPr>
        <p:spPr/>
        <p:txBody>
          <a:bodyPr/>
          <a:lstStyle/>
          <a:p>
            <a:fld id="{84C98268-C1E1-5C45-A952-D7B95B0AE97A}" type="datetimeFigureOut">
              <a:rPr lang="hu-HU" smtClean="0"/>
              <a:t>2024. 10. 15.</a:t>
            </a:fld>
            <a:endParaRPr lang="hu-HU"/>
          </a:p>
        </p:txBody>
      </p:sp>
      <p:sp>
        <p:nvSpPr>
          <p:cNvPr id="5" name="Élőláb helye 4">
            <a:extLst>
              <a:ext uri="{FF2B5EF4-FFF2-40B4-BE49-F238E27FC236}">
                <a16:creationId xmlns:a16="http://schemas.microsoft.com/office/drawing/2014/main" id="{375290C3-6C58-2E4A-8424-D73D86FA863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A29E28C-056B-A645-B058-2EE956BAB208}"/>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32068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545467-4FEB-AC4B-86DB-3FD3F146FEFD}"/>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D65892B6-EF09-3B46-9ED5-497097EEDB2E}"/>
              </a:ext>
            </a:extLst>
          </p:cNvPr>
          <p:cNvSpPr>
            <a:spLocks noGrp="1"/>
          </p:cNvSpPr>
          <p:nvPr>
            <p:ph type="body" orient="vert" idx="1"/>
          </p:nvPr>
        </p:nvSpPr>
        <p:spPr/>
        <p:txBody>
          <a:bodyPr vert="eaVert"/>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7A5E4A4E-8912-334F-8D89-2FBF158CF1F1}"/>
              </a:ext>
            </a:extLst>
          </p:cNvPr>
          <p:cNvSpPr>
            <a:spLocks noGrp="1"/>
          </p:cNvSpPr>
          <p:nvPr>
            <p:ph type="dt" sz="half" idx="10"/>
          </p:nvPr>
        </p:nvSpPr>
        <p:spPr/>
        <p:txBody>
          <a:bodyPr/>
          <a:lstStyle/>
          <a:p>
            <a:fld id="{84C98268-C1E1-5C45-A952-D7B95B0AE97A}" type="datetimeFigureOut">
              <a:rPr lang="hu-HU" smtClean="0"/>
              <a:t>2024. 10. 15.</a:t>
            </a:fld>
            <a:endParaRPr lang="hu-HU"/>
          </a:p>
        </p:txBody>
      </p:sp>
      <p:sp>
        <p:nvSpPr>
          <p:cNvPr id="5" name="Élőláb helye 4">
            <a:extLst>
              <a:ext uri="{FF2B5EF4-FFF2-40B4-BE49-F238E27FC236}">
                <a16:creationId xmlns:a16="http://schemas.microsoft.com/office/drawing/2014/main" id="{A98BD7A6-876F-734E-B813-5A6BA17FCD8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104CC0E-6CBB-D64C-BF1B-08A795AE2FF5}"/>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52948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E1133CCC-AF07-184C-876D-D74B91AD392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87878B64-CD80-C241-9481-92B2ED863845}"/>
              </a:ext>
            </a:extLst>
          </p:cNvPr>
          <p:cNvSpPr>
            <a:spLocks noGrp="1"/>
          </p:cNvSpPr>
          <p:nvPr>
            <p:ph type="body" orient="vert" idx="1"/>
          </p:nvPr>
        </p:nvSpPr>
        <p:spPr>
          <a:xfrm>
            <a:off x="838200" y="365125"/>
            <a:ext cx="7734300" cy="5811838"/>
          </a:xfrm>
        </p:spPr>
        <p:txBody>
          <a:bodyPr vert="eaVert"/>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51819BC4-C938-874F-97B6-78FEC0934562}"/>
              </a:ext>
            </a:extLst>
          </p:cNvPr>
          <p:cNvSpPr>
            <a:spLocks noGrp="1"/>
          </p:cNvSpPr>
          <p:nvPr>
            <p:ph type="dt" sz="half" idx="10"/>
          </p:nvPr>
        </p:nvSpPr>
        <p:spPr/>
        <p:txBody>
          <a:bodyPr/>
          <a:lstStyle/>
          <a:p>
            <a:fld id="{84C98268-C1E1-5C45-A952-D7B95B0AE97A}" type="datetimeFigureOut">
              <a:rPr lang="hu-HU" smtClean="0"/>
              <a:t>2024. 10. 15.</a:t>
            </a:fld>
            <a:endParaRPr lang="hu-HU"/>
          </a:p>
        </p:txBody>
      </p:sp>
      <p:sp>
        <p:nvSpPr>
          <p:cNvPr id="5" name="Élőláb helye 4">
            <a:extLst>
              <a:ext uri="{FF2B5EF4-FFF2-40B4-BE49-F238E27FC236}">
                <a16:creationId xmlns:a16="http://schemas.microsoft.com/office/drawing/2014/main" id="{DD6C2461-B42C-554E-9291-357E9E2FC41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E423E59-173B-0743-85AA-4E16C640B8DA}"/>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50927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FE9060-7EEE-4A44-8102-3682CBE96BE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04336AF-62CC-C443-B562-71A31CC0F37B}"/>
              </a:ext>
            </a:extLst>
          </p:cNvPr>
          <p:cNvSpPr>
            <a:spLocks noGrp="1"/>
          </p:cNvSpPr>
          <p:nvPr>
            <p:ph idx="1"/>
          </p:nvPr>
        </p:nvSpPr>
        <p:spPr/>
        <p:txBody>
          <a:body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88537EEE-B4E7-5E4E-87BA-CF4C0F2DF745}"/>
              </a:ext>
            </a:extLst>
          </p:cNvPr>
          <p:cNvSpPr>
            <a:spLocks noGrp="1"/>
          </p:cNvSpPr>
          <p:nvPr>
            <p:ph type="dt" sz="half" idx="10"/>
          </p:nvPr>
        </p:nvSpPr>
        <p:spPr/>
        <p:txBody>
          <a:bodyPr/>
          <a:lstStyle/>
          <a:p>
            <a:fld id="{84C98268-C1E1-5C45-A952-D7B95B0AE97A}" type="datetimeFigureOut">
              <a:rPr lang="hu-HU" smtClean="0"/>
              <a:t>2024. 10. 15.</a:t>
            </a:fld>
            <a:endParaRPr lang="hu-HU"/>
          </a:p>
        </p:txBody>
      </p:sp>
      <p:sp>
        <p:nvSpPr>
          <p:cNvPr id="5" name="Élőláb helye 4">
            <a:extLst>
              <a:ext uri="{FF2B5EF4-FFF2-40B4-BE49-F238E27FC236}">
                <a16:creationId xmlns:a16="http://schemas.microsoft.com/office/drawing/2014/main" id="{6023910D-698C-364E-AE93-62930A6D13A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F666EDC-A796-E049-AD2B-7E0CC39FD1AC}"/>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13134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82E0768-69DD-F748-9589-AFBF48F6EC5E}"/>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B509AE6D-5FCA-024A-8930-77A63BB93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C320CDD8-8E72-0D49-8265-1819EBC45004}"/>
              </a:ext>
            </a:extLst>
          </p:cNvPr>
          <p:cNvSpPr>
            <a:spLocks noGrp="1"/>
          </p:cNvSpPr>
          <p:nvPr>
            <p:ph type="dt" sz="half" idx="10"/>
          </p:nvPr>
        </p:nvSpPr>
        <p:spPr/>
        <p:txBody>
          <a:bodyPr/>
          <a:lstStyle/>
          <a:p>
            <a:fld id="{84C98268-C1E1-5C45-A952-D7B95B0AE97A}" type="datetimeFigureOut">
              <a:rPr lang="hu-HU" smtClean="0"/>
              <a:t>2024. 10. 15.</a:t>
            </a:fld>
            <a:endParaRPr lang="hu-HU"/>
          </a:p>
        </p:txBody>
      </p:sp>
      <p:sp>
        <p:nvSpPr>
          <p:cNvPr id="5" name="Élőláb helye 4">
            <a:extLst>
              <a:ext uri="{FF2B5EF4-FFF2-40B4-BE49-F238E27FC236}">
                <a16:creationId xmlns:a16="http://schemas.microsoft.com/office/drawing/2014/main" id="{CEB66E96-9F74-C842-879A-7FAC5A724E9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A509121-0443-5546-8EB3-FC0433F981DE}"/>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07339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8D64E7-9DF5-7849-B50B-F4CFDF41FDC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382EC89-DE48-4B49-8494-8EF55975D52C}"/>
              </a:ext>
            </a:extLst>
          </p:cNvPr>
          <p:cNvSpPr>
            <a:spLocks noGrp="1"/>
          </p:cNvSpPr>
          <p:nvPr>
            <p:ph sz="half" idx="1"/>
          </p:nvPr>
        </p:nvSpPr>
        <p:spPr>
          <a:xfrm>
            <a:off x="838200" y="1825625"/>
            <a:ext cx="5181600" cy="4351338"/>
          </a:xfrm>
        </p:spPr>
        <p:txBody>
          <a:bodyPr/>
          <a:lstStyle/>
          <a:p>
            <a:r>
              <a:rPr lang="hu-HU"/>
              <a:t>Mintaszöveg szerkesztése
Második szint
Harmadik szint
Negyedik szint
Ötödik szint</a:t>
            </a:r>
          </a:p>
        </p:txBody>
      </p:sp>
      <p:sp>
        <p:nvSpPr>
          <p:cNvPr id="4" name="Tartalom helye 3">
            <a:extLst>
              <a:ext uri="{FF2B5EF4-FFF2-40B4-BE49-F238E27FC236}">
                <a16:creationId xmlns:a16="http://schemas.microsoft.com/office/drawing/2014/main" id="{1AAC62C9-535D-674C-BAB1-9FFC0069C891}"/>
              </a:ext>
            </a:extLst>
          </p:cNvPr>
          <p:cNvSpPr>
            <a:spLocks noGrp="1"/>
          </p:cNvSpPr>
          <p:nvPr>
            <p:ph sz="half" idx="2"/>
          </p:nvPr>
        </p:nvSpPr>
        <p:spPr>
          <a:xfrm>
            <a:off x="6172200" y="1825625"/>
            <a:ext cx="5181600" cy="4351338"/>
          </a:xfrm>
        </p:spPr>
        <p:txBody>
          <a:body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B3E2C7C6-B91C-7545-89A2-4D87534A1280}"/>
              </a:ext>
            </a:extLst>
          </p:cNvPr>
          <p:cNvSpPr>
            <a:spLocks noGrp="1"/>
          </p:cNvSpPr>
          <p:nvPr>
            <p:ph type="dt" sz="half" idx="10"/>
          </p:nvPr>
        </p:nvSpPr>
        <p:spPr/>
        <p:txBody>
          <a:bodyPr/>
          <a:lstStyle/>
          <a:p>
            <a:fld id="{84C98268-C1E1-5C45-A952-D7B95B0AE97A}" type="datetimeFigureOut">
              <a:rPr lang="hu-HU" smtClean="0"/>
              <a:t>2024. 10. 15.</a:t>
            </a:fld>
            <a:endParaRPr lang="hu-HU"/>
          </a:p>
        </p:txBody>
      </p:sp>
      <p:sp>
        <p:nvSpPr>
          <p:cNvPr id="6" name="Élőláb helye 5">
            <a:extLst>
              <a:ext uri="{FF2B5EF4-FFF2-40B4-BE49-F238E27FC236}">
                <a16:creationId xmlns:a16="http://schemas.microsoft.com/office/drawing/2014/main" id="{67F536E3-9EC2-7C42-A5A6-DD946AAE1997}"/>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9239D36-2F9D-5E47-A91D-CB4ECF4DFD53}"/>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323675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6E212D-EFC9-E843-AEF9-4697F4354F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C0F4C0F8-A495-6242-8F9E-34A6AEED99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hu-HU"/>
              <a:t>Mintaszöveg szerkesztése
Második szint
Harmadik szint
Negyedik szint
Ötödik szint</a:t>
            </a:r>
          </a:p>
        </p:txBody>
      </p:sp>
      <p:sp>
        <p:nvSpPr>
          <p:cNvPr id="4" name="Tartalom helye 3">
            <a:extLst>
              <a:ext uri="{FF2B5EF4-FFF2-40B4-BE49-F238E27FC236}">
                <a16:creationId xmlns:a16="http://schemas.microsoft.com/office/drawing/2014/main" id="{212D6E2A-C35D-C240-AAB7-324EE81F6078}"/>
              </a:ext>
            </a:extLst>
          </p:cNvPr>
          <p:cNvSpPr>
            <a:spLocks noGrp="1"/>
          </p:cNvSpPr>
          <p:nvPr>
            <p:ph sz="half" idx="2"/>
          </p:nvPr>
        </p:nvSpPr>
        <p:spPr>
          <a:xfrm>
            <a:off x="839788" y="2505075"/>
            <a:ext cx="5157787" cy="3684588"/>
          </a:xfrm>
        </p:spPr>
        <p:txBody>
          <a:bodyPr/>
          <a:lstStyle/>
          <a:p>
            <a:r>
              <a:rPr lang="hu-HU"/>
              <a:t>Mintaszöveg szerkesztése
Második szint
Harmadik szint
Negyedik szint
Ötödik szint</a:t>
            </a:r>
          </a:p>
        </p:txBody>
      </p:sp>
      <p:sp>
        <p:nvSpPr>
          <p:cNvPr id="5" name="Szöveg helye 4">
            <a:extLst>
              <a:ext uri="{FF2B5EF4-FFF2-40B4-BE49-F238E27FC236}">
                <a16:creationId xmlns:a16="http://schemas.microsoft.com/office/drawing/2014/main" id="{A81330E7-B625-424C-8217-22573F56F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hu-HU"/>
              <a:t>Mintaszöveg szerkesztése
Második szint
Harmadik szint
Negyedik szint
Ötödik szint</a:t>
            </a:r>
          </a:p>
        </p:txBody>
      </p:sp>
      <p:sp>
        <p:nvSpPr>
          <p:cNvPr id="6" name="Tartalom helye 5">
            <a:extLst>
              <a:ext uri="{FF2B5EF4-FFF2-40B4-BE49-F238E27FC236}">
                <a16:creationId xmlns:a16="http://schemas.microsoft.com/office/drawing/2014/main" id="{33F22E5C-A586-AB40-A686-186F5106ADDC}"/>
              </a:ext>
            </a:extLst>
          </p:cNvPr>
          <p:cNvSpPr>
            <a:spLocks noGrp="1"/>
          </p:cNvSpPr>
          <p:nvPr>
            <p:ph sz="quarter" idx="4"/>
          </p:nvPr>
        </p:nvSpPr>
        <p:spPr>
          <a:xfrm>
            <a:off x="6172200" y="2505075"/>
            <a:ext cx="5183188" cy="3684588"/>
          </a:xfrm>
        </p:spPr>
        <p:txBody>
          <a:bodyPr/>
          <a:lstStyle/>
          <a:p>
            <a:r>
              <a:rPr lang="hu-HU"/>
              <a:t>Mintaszöveg szerkesztése
Második szint
Harmadik szint
Negyedik szint
Ötödik szint</a:t>
            </a:r>
          </a:p>
        </p:txBody>
      </p:sp>
      <p:sp>
        <p:nvSpPr>
          <p:cNvPr id="7" name="Dátum helye 6">
            <a:extLst>
              <a:ext uri="{FF2B5EF4-FFF2-40B4-BE49-F238E27FC236}">
                <a16:creationId xmlns:a16="http://schemas.microsoft.com/office/drawing/2014/main" id="{86070531-A794-454B-AC6D-98AB51FBEE05}"/>
              </a:ext>
            </a:extLst>
          </p:cNvPr>
          <p:cNvSpPr>
            <a:spLocks noGrp="1"/>
          </p:cNvSpPr>
          <p:nvPr>
            <p:ph type="dt" sz="half" idx="10"/>
          </p:nvPr>
        </p:nvSpPr>
        <p:spPr/>
        <p:txBody>
          <a:bodyPr/>
          <a:lstStyle/>
          <a:p>
            <a:fld id="{84C98268-C1E1-5C45-A952-D7B95B0AE97A}" type="datetimeFigureOut">
              <a:rPr lang="hu-HU" smtClean="0"/>
              <a:t>2024. 10. 15.</a:t>
            </a:fld>
            <a:endParaRPr lang="hu-HU"/>
          </a:p>
        </p:txBody>
      </p:sp>
      <p:sp>
        <p:nvSpPr>
          <p:cNvPr id="8" name="Élőláb helye 7">
            <a:extLst>
              <a:ext uri="{FF2B5EF4-FFF2-40B4-BE49-F238E27FC236}">
                <a16:creationId xmlns:a16="http://schemas.microsoft.com/office/drawing/2014/main" id="{7F4896FC-7628-F84A-834A-87FC631E6CF4}"/>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F095E2F2-F3BA-7F41-BB1C-6346416B4D7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415148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C8C240B-11F8-B34C-8BFB-1FE5AB55330A}"/>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5954971-DEEB-3244-8632-9615BD209881}"/>
              </a:ext>
            </a:extLst>
          </p:cNvPr>
          <p:cNvSpPr>
            <a:spLocks noGrp="1"/>
          </p:cNvSpPr>
          <p:nvPr>
            <p:ph type="dt" sz="half" idx="10"/>
          </p:nvPr>
        </p:nvSpPr>
        <p:spPr/>
        <p:txBody>
          <a:bodyPr/>
          <a:lstStyle/>
          <a:p>
            <a:fld id="{84C98268-C1E1-5C45-A952-D7B95B0AE97A}" type="datetimeFigureOut">
              <a:rPr lang="hu-HU" smtClean="0"/>
              <a:t>2024. 10. 15.</a:t>
            </a:fld>
            <a:endParaRPr lang="hu-HU"/>
          </a:p>
        </p:txBody>
      </p:sp>
      <p:sp>
        <p:nvSpPr>
          <p:cNvPr id="4" name="Élőláb helye 3">
            <a:extLst>
              <a:ext uri="{FF2B5EF4-FFF2-40B4-BE49-F238E27FC236}">
                <a16:creationId xmlns:a16="http://schemas.microsoft.com/office/drawing/2014/main" id="{55F868A1-5A8C-274D-AC44-95414589ABD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F4375EDA-CE8D-2542-9A84-592CB860A40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25303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DCA46F65-79E5-6640-BB8A-88AC37447498}"/>
              </a:ext>
            </a:extLst>
          </p:cNvPr>
          <p:cNvSpPr>
            <a:spLocks noGrp="1"/>
          </p:cNvSpPr>
          <p:nvPr>
            <p:ph type="dt" sz="half" idx="10"/>
          </p:nvPr>
        </p:nvSpPr>
        <p:spPr/>
        <p:txBody>
          <a:bodyPr/>
          <a:lstStyle/>
          <a:p>
            <a:fld id="{84C98268-C1E1-5C45-A952-D7B95B0AE97A}" type="datetimeFigureOut">
              <a:rPr lang="hu-HU" smtClean="0"/>
              <a:t>2024. 10. 15.</a:t>
            </a:fld>
            <a:endParaRPr lang="hu-HU"/>
          </a:p>
        </p:txBody>
      </p:sp>
      <p:sp>
        <p:nvSpPr>
          <p:cNvPr id="3" name="Élőláb helye 2">
            <a:extLst>
              <a:ext uri="{FF2B5EF4-FFF2-40B4-BE49-F238E27FC236}">
                <a16:creationId xmlns:a16="http://schemas.microsoft.com/office/drawing/2014/main" id="{576F9CD8-62E8-A344-8837-0E8848ADD36E}"/>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2FE744F3-F316-EC4D-A357-B10CF610AC10}"/>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4117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121203-76E8-CF48-AFDD-C08BD94A935B}"/>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158C0D2F-119B-5D42-8A65-746B723B3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hu-HU"/>
              <a:t>Mintaszöveg szerkesztése
Második szint
Harmadik szint
Negyedik szint
Ötödik szint</a:t>
            </a:r>
          </a:p>
        </p:txBody>
      </p:sp>
      <p:sp>
        <p:nvSpPr>
          <p:cNvPr id="4" name="Szöveg helye 3">
            <a:extLst>
              <a:ext uri="{FF2B5EF4-FFF2-40B4-BE49-F238E27FC236}">
                <a16:creationId xmlns:a16="http://schemas.microsoft.com/office/drawing/2014/main" id="{CCCF4AF3-AB8F-4F40-A5BC-5938AF9E1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AB2DC796-CB61-4641-A562-F133196FEC97}"/>
              </a:ext>
            </a:extLst>
          </p:cNvPr>
          <p:cNvSpPr>
            <a:spLocks noGrp="1"/>
          </p:cNvSpPr>
          <p:nvPr>
            <p:ph type="dt" sz="half" idx="10"/>
          </p:nvPr>
        </p:nvSpPr>
        <p:spPr/>
        <p:txBody>
          <a:bodyPr/>
          <a:lstStyle/>
          <a:p>
            <a:fld id="{84C98268-C1E1-5C45-A952-D7B95B0AE97A}" type="datetimeFigureOut">
              <a:rPr lang="hu-HU" smtClean="0"/>
              <a:t>2024. 10. 15.</a:t>
            </a:fld>
            <a:endParaRPr lang="hu-HU"/>
          </a:p>
        </p:txBody>
      </p:sp>
      <p:sp>
        <p:nvSpPr>
          <p:cNvPr id="6" name="Élőláb helye 5">
            <a:extLst>
              <a:ext uri="{FF2B5EF4-FFF2-40B4-BE49-F238E27FC236}">
                <a16:creationId xmlns:a16="http://schemas.microsoft.com/office/drawing/2014/main" id="{6E6BC2EB-A5D4-9649-BCCF-DB7FB647224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6E71873-612B-FD46-98D9-5EE27F46FB02}"/>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64083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7C57719-3DA3-F840-BF88-A98938D7E3E1}"/>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D86DB84D-E331-2D4D-B110-8579350ED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C4F07BD4-77ED-A24F-8126-77639250F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D353D5D8-8518-BF43-A85D-494896B74BBB}"/>
              </a:ext>
            </a:extLst>
          </p:cNvPr>
          <p:cNvSpPr>
            <a:spLocks noGrp="1"/>
          </p:cNvSpPr>
          <p:nvPr>
            <p:ph type="dt" sz="half" idx="10"/>
          </p:nvPr>
        </p:nvSpPr>
        <p:spPr/>
        <p:txBody>
          <a:bodyPr/>
          <a:lstStyle/>
          <a:p>
            <a:fld id="{84C98268-C1E1-5C45-A952-D7B95B0AE97A}" type="datetimeFigureOut">
              <a:rPr lang="hu-HU" smtClean="0"/>
              <a:t>2024. 10. 15.</a:t>
            </a:fld>
            <a:endParaRPr lang="hu-HU"/>
          </a:p>
        </p:txBody>
      </p:sp>
      <p:sp>
        <p:nvSpPr>
          <p:cNvPr id="6" name="Élőláb helye 5">
            <a:extLst>
              <a:ext uri="{FF2B5EF4-FFF2-40B4-BE49-F238E27FC236}">
                <a16:creationId xmlns:a16="http://schemas.microsoft.com/office/drawing/2014/main" id="{E1E4CF2F-3330-B147-93CE-BCEE7C9CF9D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2F91B097-73EA-454C-9770-E7201C41C9A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56913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0BF4A4A6-0F8B-8C48-B454-E43C26D01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55834CF-022D-E94D-8E0A-E917ADE6B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9EF9CCE1-DE1B-C447-A4F1-CA789A4E58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98268-C1E1-5C45-A952-D7B95B0AE97A}" type="datetimeFigureOut">
              <a:rPr lang="hu-HU" smtClean="0"/>
              <a:t>2024. 10. 15.</a:t>
            </a:fld>
            <a:endParaRPr lang="hu-HU"/>
          </a:p>
        </p:txBody>
      </p:sp>
      <p:sp>
        <p:nvSpPr>
          <p:cNvPr id="5" name="Élőláb helye 4">
            <a:extLst>
              <a:ext uri="{FF2B5EF4-FFF2-40B4-BE49-F238E27FC236}">
                <a16:creationId xmlns:a16="http://schemas.microsoft.com/office/drawing/2014/main" id="{57C2F029-7EC5-EF46-8DEA-E7DAC381D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B0E9C6E1-4BD7-454B-90C2-FAB8A2FC1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EAA7F-C62B-F246-A793-9ED832A9CCAD}" type="slidenum">
              <a:rPr lang="hu-HU" smtClean="0"/>
              <a:t>‹#›</a:t>
            </a:fld>
            <a:endParaRPr lang="hu-HU"/>
          </a:p>
        </p:txBody>
      </p:sp>
    </p:spTree>
    <p:extLst>
      <p:ext uri="{BB962C8B-B14F-4D97-AF65-F5344CB8AC3E}">
        <p14:creationId xmlns:p14="http://schemas.microsoft.com/office/powerpoint/2010/main" val="21622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dx.doi.org/10.1080/00131880110051137" TargetMode="External"/><Relationship Id="rId2" Type="http://schemas.openxmlformats.org/officeDocument/2006/relationships/hyperlink" Target="https://doi.org/10.1177/0038038515574813"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hyperlink" Target="http://www.epa.hu/00000/00035/00096/2005-10-vt-Mihaly-Fegyelem.html" TargetMode="External"/><Relationship Id="rId2" Type="http://schemas.openxmlformats.org/officeDocument/2006/relationships/hyperlink" Target="https://corescholar.libraries.wright.edu/cgi/viewcontent.cgi?article=1146&amp;context=ejie"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doi.org/10.1093/jpepsy/jsw08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www.freepik.com/premium-photo/disabled-child-doing-sensory-activity-with-sand-rehabilitation_21026771.htm#query=visually%20impaired%20person%20family&amp;position=13&amp;from_view=search&amp;track=ais" TargetMode="External"/><Relationship Id="rId13" Type="http://schemas.openxmlformats.org/officeDocument/2006/relationships/image" Target="../media/image2.jpg"/><Relationship Id="rId3" Type="http://schemas.openxmlformats.org/officeDocument/2006/relationships/hyperlink" Target="https://www.freepik.com/free-photo/medium-shot-little-kids-studying-bible_30590404.htm#query=children%20in%20school&amp;position=4&amp;from_view=search&amp;track=robertav1_2_sidr" TargetMode="External"/><Relationship Id="rId7" Type="http://schemas.openxmlformats.org/officeDocument/2006/relationships/hyperlink" Target="https://www.freepik.com/premium-photo/group-cute-little-kids-drawing-together-art-class_8713375.htm#query=children%20in%20school&amp;position=14&amp;from_view=search&amp;track=robertav1_2_sidr" TargetMode="External"/><Relationship Id="rId12" Type="http://schemas.openxmlformats.org/officeDocument/2006/relationships/hyperlink" Target="https://www.istockphoto.com/hu/vektor/fekete-k%C3%A9rd%C5%91jel-gm1218473959-356055235" TargetMode="External"/><Relationship Id="rId2" Type="http://schemas.openxmlformats.org/officeDocument/2006/relationships/hyperlink" Target="https://www.freepik.com/free-photo/side-view-kids-learning-sunday-school_30590398.htm#query=pedagogy&amp;position=0&amp;from_view=search&amp;track=robertav1_2_sidr" TargetMode="External"/><Relationship Id="rId1" Type="http://schemas.openxmlformats.org/officeDocument/2006/relationships/slideLayout" Target="../slideLayouts/slideLayout2.xml"/><Relationship Id="rId6" Type="http://schemas.openxmlformats.org/officeDocument/2006/relationships/hyperlink" Target="https://www.freepik.com/free-photo/person-suffering-from-bullying_20146576.htm#query=bullying&amp;position=1&amp;from_view=search&amp;track=robertav1_2_sidr" TargetMode="External"/><Relationship Id="rId11" Type="http://schemas.openxmlformats.org/officeDocument/2006/relationships/hyperlink" Target="https://www.freepik.com/free-photo/young-male-teacher-wearing-glasses-with-confuse-expression-looking-sitting-school-desk-with-books-notes-front-blackboard-classroom_14703659.htm#query=overwhelmed%20teacher&amp;position=11&amp;from_view=search&amp;track=ais" TargetMode="External"/><Relationship Id="rId5" Type="http://schemas.openxmlformats.org/officeDocument/2006/relationships/hyperlink" Target="https://www.freepik.com/free-photo/kids-laughing-their-classmate_13132971.htm#query=bullying&amp;position=0&amp;from_view=search&amp;track=robertav1_2_sidr" TargetMode="External"/><Relationship Id="rId10" Type="http://schemas.openxmlformats.org/officeDocument/2006/relationships/hyperlink" Target="https://www.freepik.com/free-photo/family-with-disables-person-cutout-paper-inclusion-concept_10419043.htm#query=discrimination%20disability&amp;position=0&amp;from_view=search&amp;track=ais" TargetMode="External"/><Relationship Id="rId4" Type="http://schemas.openxmlformats.org/officeDocument/2006/relationships/hyperlink" Target="https://www.freepik.com/free-vector/versus-vs-screen-banner-battle-comparision_9105964.htm#query=versus&amp;position=3&amp;from_view=search&amp;track=sph" TargetMode="External"/><Relationship Id="rId9" Type="http://schemas.openxmlformats.org/officeDocument/2006/relationships/hyperlink" Target="https://www.freepik.com/free-vector/smiling-volunteers-helping-disabled-people-isolated-flat-illustration-cartoon-illustration_12699843.htm#query=discrimination%20disability&amp;position=2&amp;from_view=search&amp;track=ais"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4C37F6C7-B75D-A84B-8726-56195C03DF65}"/>
              </a:ext>
            </a:extLst>
          </p:cNvPr>
          <p:cNvPicPr>
            <a:picLocks noChangeAspect="1"/>
          </p:cNvPicPr>
          <p:nvPr/>
        </p:nvPicPr>
        <p:blipFill>
          <a:blip r:embed="rId2"/>
          <a:stretch>
            <a:fillRect/>
          </a:stretch>
        </p:blipFill>
        <p:spPr>
          <a:xfrm>
            <a:off x="0" y="14288"/>
            <a:ext cx="12192000" cy="6858000"/>
          </a:xfrm>
          <a:prstGeom prst="rect">
            <a:avLst/>
          </a:prstGeom>
        </p:spPr>
      </p:pic>
      <p:sp>
        <p:nvSpPr>
          <p:cNvPr id="7" name="Cím 1">
            <a:extLst>
              <a:ext uri="{FF2B5EF4-FFF2-40B4-BE49-F238E27FC236}">
                <a16:creationId xmlns:a16="http://schemas.microsoft.com/office/drawing/2014/main" id="{7526A6D4-531E-7D43-81CA-954398D2809F}"/>
              </a:ext>
            </a:extLst>
          </p:cNvPr>
          <p:cNvSpPr txBox="1">
            <a:spLocks/>
          </p:cNvSpPr>
          <p:nvPr/>
        </p:nvSpPr>
        <p:spPr>
          <a:xfrm>
            <a:off x="411480" y="2125969"/>
            <a:ext cx="8652510" cy="2185986"/>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6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„Kapásból megmondták, hogy nem fogadnak vak gyereket” – Látássérült személyek iskolai tapasztalatai</a:t>
            </a:r>
            <a:endParaRPr lang="hu-HU" dirty="0">
              <a:solidFill>
                <a:schemeClr val="bg1"/>
              </a:solidFill>
            </a:endParaRPr>
          </a:p>
        </p:txBody>
      </p:sp>
      <p:sp>
        <p:nvSpPr>
          <p:cNvPr id="5" name="Cím 1">
            <a:extLst>
              <a:ext uri="{FF2B5EF4-FFF2-40B4-BE49-F238E27FC236}">
                <a16:creationId xmlns:a16="http://schemas.microsoft.com/office/drawing/2014/main" id="{B46220C8-18AF-4FD2-A0E3-B402C4421CA8}"/>
              </a:ext>
            </a:extLst>
          </p:cNvPr>
          <p:cNvSpPr txBox="1">
            <a:spLocks/>
          </p:cNvSpPr>
          <p:nvPr/>
        </p:nvSpPr>
        <p:spPr>
          <a:xfrm>
            <a:off x="411480" y="4289112"/>
            <a:ext cx="8195310" cy="16224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4000"/>
              </a:lnSpc>
            </a:pPr>
            <a:r>
              <a:rPr lang="hu-HU" sz="29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Dr. Lendvai Lilla</a:t>
            </a:r>
          </a:p>
          <a:p>
            <a:pPr>
              <a:lnSpc>
                <a:spcPct val="134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Interkulturális Pszichológiai és Pedagógiai Intézet</a:t>
            </a:r>
          </a:p>
        </p:txBody>
      </p:sp>
      <p:sp>
        <p:nvSpPr>
          <p:cNvPr id="6" name="Cím 1">
            <a:extLst>
              <a:ext uri="{FF2B5EF4-FFF2-40B4-BE49-F238E27FC236}">
                <a16:creationId xmlns:a16="http://schemas.microsoft.com/office/drawing/2014/main" id="{881288BA-6D9D-4519-B627-D3320E1CCA2E}"/>
              </a:ext>
            </a:extLst>
          </p:cNvPr>
          <p:cNvSpPr txBox="1">
            <a:spLocks/>
          </p:cNvSpPr>
          <p:nvPr/>
        </p:nvSpPr>
        <p:spPr>
          <a:xfrm>
            <a:off x="491490" y="5737731"/>
            <a:ext cx="8115300" cy="10791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200" dirty="0">
              <a:solidFill>
                <a:schemeClr val="bg1"/>
              </a:solidFill>
            </a:endParaRPr>
          </a:p>
        </p:txBody>
      </p:sp>
    </p:spTree>
    <p:extLst>
      <p:ext uri="{BB962C8B-B14F-4D97-AF65-F5344CB8AC3E}">
        <p14:creationId xmlns:p14="http://schemas.microsoft.com/office/powerpoint/2010/main" val="222218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A családi háttér</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pic>
        <p:nvPicPr>
          <p:cNvPr id="7170" name="Picture 2" descr="Photo disabled child doing sensory activity with sand rehabilitation">
            <a:extLst>
              <a:ext uri="{FF2B5EF4-FFF2-40B4-BE49-F238E27FC236}">
                <a16:creationId xmlns:a16="http://schemas.microsoft.com/office/drawing/2014/main" id="{59C76DAF-E2B6-0417-E975-2053A2531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016" y="1443038"/>
            <a:ext cx="6735515" cy="448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2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7663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A szülők szerepe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567575"/>
            <a:ext cx="10738282" cy="4541051"/>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M</a:t>
            </a:r>
            <a:r>
              <a:rPr lang="hu-HU" sz="2000" dirty="0">
                <a:effectLst/>
                <a:latin typeface="Open Sans" panose="020B0606030504020204" pitchFamily="34" charset="0"/>
                <a:ea typeface="Open Sans" panose="020B0606030504020204" pitchFamily="34" charset="0"/>
                <a:cs typeface="Open Sans" panose="020B0606030504020204" pitchFamily="34" charset="0"/>
              </a:rPr>
              <a:t>eghatározó az iskolázottság </a:t>
            </a:r>
            <a:r>
              <a:rPr lang="hu-HU" sz="2000"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magas iskolázottság: negatív érzelmek átkeretezése </a:t>
            </a: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a:t>
            </a:r>
            <a:r>
              <a:rPr lang="hu-HU" sz="2000"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támogatás hiánya nehezíti az adaptációt.</a:t>
            </a: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A</a:t>
            </a:r>
            <a:r>
              <a:rPr lang="hu-HU" sz="2000" dirty="0">
                <a:effectLst/>
                <a:latin typeface="Open Sans" panose="020B0606030504020204" pitchFamily="34" charset="0"/>
                <a:ea typeface="Open Sans" panose="020B0606030504020204" pitchFamily="34" charset="0"/>
                <a:cs typeface="Open Sans" panose="020B0606030504020204" pitchFamily="34" charset="0"/>
              </a:rPr>
              <a:t> szülői szégyen és kudarc megélése, amiért a gyermek látássérült személy</a:t>
            </a: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 nehezíti a látássérült személy önelfogadását.</a:t>
            </a:r>
            <a:r>
              <a:rPr lang="hu-HU" sz="2000" dirty="0">
                <a:effectLst/>
                <a:latin typeface="Open Sans" panose="020B0606030504020204" pitchFamily="34" charset="0"/>
                <a:ea typeface="Open Sans" panose="020B0606030504020204" pitchFamily="34" charset="0"/>
                <a:cs typeface="Open Sans" panose="020B0606030504020204" pitchFamily="34" charset="0"/>
              </a:rPr>
              <a:t> </a:t>
            </a: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J</a:t>
            </a:r>
            <a:r>
              <a:rPr lang="hu-HU" sz="2000" dirty="0">
                <a:effectLst/>
                <a:latin typeface="Open Sans" panose="020B0606030504020204" pitchFamily="34" charset="0"/>
                <a:ea typeface="Open Sans" panose="020B0606030504020204" pitchFamily="34" charset="0"/>
                <a:cs typeface="Open Sans" panose="020B0606030504020204" pitchFamily="34" charset="0"/>
              </a:rPr>
              <a:t>ellemző a túlféltés és a túlzott kötődés </a:t>
            </a:r>
            <a:r>
              <a:rPr lang="hu-HU" sz="2000"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mindenhova kísérik, kevés családon kívüli program és kapcsolat.</a:t>
            </a: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A pedagógusokkal, tanórákkal vagy intézményvezetőkkel kapcsolatos sikeres érdekérvényesítésben, a látássérült diák nehézségeinek és kérdéseinek kommunikálásában nagy segítséget jelenthet a szülők aktív fellépése.</a:t>
            </a:r>
            <a:endParaRPr lang="hu-HU" sz="2000"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Szülői segítség a tanulásban (hiányos tárgyi feltételek, nem megfelelő szakmai segítségnyújtás és információk) </a:t>
            </a: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Többletmunka a látássérült személynek és a családnak is</a:t>
            </a:r>
            <a:r>
              <a:rPr lang="hu-HU" sz="2000" dirty="0">
                <a:latin typeface="Open Sans" panose="020B0606030504020204" pitchFamily="34" charset="0"/>
                <a:ea typeface="Open Sans" panose="020B0606030504020204" pitchFamily="34" charset="0"/>
                <a:cs typeface="Open Sans" panose="020B0606030504020204" pitchFamily="34" charset="0"/>
              </a:rPr>
              <a:t>.</a:t>
            </a: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55895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7663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Idézetek a szülők szerepéről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5" name="Szövegdoboz 4">
            <a:extLst>
              <a:ext uri="{FF2B5EF4-FFF2-40B4-BE49-F238E27FC236}">
                <a16:creationId xmlns:a16="http://schemas.microsoft.com/office/drawing/2014/main" id="{DCF26BB3-4847-49E9-433D-8A9E7B7F00EC}"/>
              </a:ext>
            </a:extLst>
          </p:cNvPr>
          <p:cNvSpPr txBox="1"/>
          <p:nvPr/>
        </p:nvSpPr>
        <p:spPr>
          <a:xfrm>
            <a:off x="953478" y="1403594"/>
            <a:ext cx="10560860" cy="4439613"/>
          </a:xfrm>
          <a:prstGeom prst="rect">
            <a:avLst/>
          </a:prstGeom>
          <a:noFill/>
        </p:spPr>
        <p:txBody>
          <a:bodyPr wrap="square">
            <a:spAutoFit/>
          </a:bodyPr>
          <a:lstStyle/>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„amikor anya hazaér a munkából, ő olvassa fel nekem (a könyveket), és akkor még laptopom se’ volt”</a:t>
            </a:r>
          </a:p>
          <a:p>
            <a:pPr algn="just">
              <a:lnSpc>
                <a:spcPct val="107000"/>
              </a:lnSpc>
              <a:spcAft>
                <a:spcPts val="800"/>
              </a:spcAft>
            </a:pPr>
            <a:endParaRPr lang="hu-HU" sz="20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„ezek lassú módszerek voltak, és én ezt nagyon-nagyon sajnálom, hogy nekem igazából nem igazán jutott arra időm, amire azt gondolom, hogy gimnazistának kell, hogy jusson ideje. Tehát, hogy az osztálytársakkal, haverokkal ide beülünk, beszélgetünk, szórakozunk. Szóval ez nekem kimaradt az életemből”</a:t>
            </a:r>
          </a:p>
          <a:p>
            <a:pPr algn="just">
              <a:lnSpc>
                <a:spcPct val="107000"/>
              </a:lnSpc>
              <a:spcAft>
                <a:spcPts val="800"/>
              </a:spcAft>
            </a:pPr>
            <a:endParaRPr lang="hu-HU" sz="20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„azért viszonylag rosszul kezeltem én ezt (a helyzetet) gyerekként. Tehát mondjuk nem mertem a tanárnak szólni például, hogy mondjuk a táblát nem látom, és oda voltak felírva a kérdések egy dolgozat kapcsán, és akkor volt, hogy emiatt kaptam egyest-kettest. És akkor ilyenkor volt, hogy mondjuk a’ apukám ment be beszélni a tanárral.”</a:t>
            </a:r>
          </a:p>
        </p:txBody>
      </p:sp>
    </p:spTree>
    <p:extLst>
      <p:ext uri="{BB962C8B-B14F-4D97-AF65-F5344CB8AC3E}">
        <p14:creationId xmlns:p14="http://schemas.microsoft.com/office/powerpoint/2010/main" val="127872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7663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Szegregált intézmény</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pic>
        <p:nvPicPr>
          <p:cNvPr id="8194" name="Picture 2" descr="Free photo blind man. people with disability, handicapped person and everyday life. visually impaired man with walking stick, descending steps in city park.">
            <a:extLst>
              <a:ext uri="{FF2B5EF4-FFF2-40B4-BE49-F238E27FC236}">
                <a16:creationId xmlns:a16="http://schemas.microsoft.com/office/drawing/2014/main" id="{EC2030AD-61FB-CFC7-934C-A3818B146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45" y="1371598"/>
            <a:ext cx="6718352" cy="447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66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Szegregált intézményben</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544715"/>
            <a:ext cx="10738282" cy="4905125"/>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r>
              <a:rPr lang="hu-HU" sz="2100" dirty="0">
                <a:effectLst/>
                <a:latin typeface="Open Sans" panose="020B0606030504020204" pitchFamily="34" charset="0"/>
                <a:ea typeface="Open Sans" panose="020B0606030504020204" pitchFamily="34" charset="0"/>
                <a:cs typeface="Open Sans" panose="020B0606030504020204" pitchFamily="34" charset="0"/>
              </a:rPr>
              <a:t>Alacsony </a:t>
            </a:r>
            <a:r>
              <a:rPr lang="hu-HU" sz="2100" dirty="0">
                <a:latin typeface="Open Sans" panose="020B0606030504020204" pitchFamily="34" charset="0"/>
                <a:ea typeface="Open Sans" panose="020B0606030504020204" pitchFamily="34" charset="0"/>
                <a:cs typeface="Open Sans" panose="020B0606030504020204" pitchFamily="34" charset="0"/>
              </a:rPr>
              <a:t>osztály</a:t>
            </a:r>
            <a:r>
              <a:rPr lang="hu-HU" sz="2100" dirty="0">
                <a:effectLst/>
                <a:latin typeface="Open Sans" panose="020B0606030504020204" pitchFamily="34" charset="0"/>
                <a:ea typeface="Open Sans" panose="020B0606030504020204" pitchFamily="34" charset="0"/>
                <a:cs typeface="Open Sans" panose="020B0606030504020204" pitchFamily="34" charset="0"/>
              </a:rPr>
              <a:t>létszám</a:t>
            </a:r>
          </a:p>
          <a:p>
            <a:pPr marL="342900" indent="-342900" algn="just">
              <a:lnSpc>
                <a:spcPct val="107000"/>
              </a:lnSpc>
              <a:spcAft>
                <a:spcPts val="800"/>
              </a:spcAft>
              <a:buFont typeface="Arial" panose="020B0604020202020204" pitchFamily="34" charset="0"/>
              <a:buChar char="•"/>
            </a:pPr>
            <a:r>
              <a:rPr lang="hu-HU" sz="2100" dirty="0">
                <a:latin typeface="Open Sans" panose="020B0606030504020204" pitchFamily="34" charset="0"/>
                <a:ea typeface="Open Sans" panose="020B0606030504020204" pitchFamily="34" charset="0"/>
                <a:cs typeface="Open Sans" panose="020B0606030504020204" pitchFamily="34" charset="0"/>
              </a:rPr>
              <a:t>Zárt közösség, szoros kapcsolatok</a:t>
            </a:r>
          </a:p>
          <a:p>
            <a:pPr marL="342900" indent="-342900" algn="just">
              <a:lnSpc>
                <a:spcPct val="107000"/>
              </a:lnSpc>
              <a:spcAft>
                <a:spcPts val="800"/>
              </a:spcAft>
              <a:buFont typeface="Arial" panose="020B0604020202020204" pitchFamily="34" charset="0"/>
              <a:buChar char="•"/>
            </a:pPr>
            <a:r>
              <a:rPr lang="hu-HU" sz="2100" dirty="0">
                <a:latin typeface="Open Sans" panose="020B0606030504020204" pitchFamily="34" charset="0"/>
                <a:ea typeface="Open Sans" panose="020B0606030504020204" pitchFamily="34" charset="0"/>
                <a:cs typeface="Open Sans" panose="020B0606030504020204" pitchFamily="34" charset="0"/>
              </a:rPr>
              <a:t>Kollégium</a:t>
            </a:r>
          </a:p>
          <a:p>
            <a:pPr marL="342900" indent="-342900" algn="just">
              <a:lnSpc>
                <a:spcPct val="107000"/>
              </a:lnSpc>
              <a:spcAft>
                <a:spcPts val="800"/>
              </a:spcAft>
              <a:buFont typeface="Arial" panose="020B0604020202020204" pitchFamily="34" charset="0"/>
              <a:buChar char="•"/>
            </a:pPr>
            <a:r>
              <a:rPr lang="hu-HU" sz="2100" dirty="0">
                <a:effectLst/>
                <a:latin typeface="Open Sans" panose="020B0606030504020204" pitchFamily="34" charset="0"/>
                <a:ea typeface="Open Sans" panose="020B0606030504020204" pitchFamily="34" charset="0"/>
                <a:cs typeface="Open Sans" panose="020B0606030504020204" pitchFamily="34" charset="0"/>
              </a:rPr>
              <a:t>Családi háttér kompenzálása</a:t>
            </a:r>
          </a:p>
          <a:p>
            <a:pPr marL="342900" indent="-342900" algn="just">
              <a:lnSpc>
                <a:spcPct val="107000"/>
              </a:lnSpc>
              <a:spcAft>
                <a:spcPts val="800"/>
              </a:spcAft>
              <a:buFont typeface="Arial" panose="020B0604020202020204" pitchFamily="34" charset="0"/>
              <a:buChar char="•"/>
            </a:pPr>
            <a:r>
              <a:rPr lang="hu-HU" sz="2100" dirty="0">
                <a:latin typeface="Open Sans" panose="020B0606030504020204" pitchFamily="34" charset="0"/>
                <a:ea typeface="Open Sans" panose="020B0606030504020204" pitchFamily="34" charset="0"/>
                <a:cs typeface="Open Sans" panose="020B0606030504020204" pitchFamily="34" charset="0"/>
              </a:rPr>
              <a:t>Utána n</a:t>
            </a:r>
            <a:r>
              <a:rPr lang="hu-HU" sz="2100" dirty="0">
                <a:effectLst/>
                <a:latin typeface="Open Sans" panose="020B0606030504020204" pitchFamily="34" charset="0"/>
                <a:ea typeface="Open Sans" panose="020B0606030504020204" pitchFamily="34" charset="0"/>
                <a:cs typeface="Open Sans" panose="020B0606030504020204" pitchFamily="34" charset="0"/>
              </a:rPr>
              <a:t>ehéz elválás</a:t>
            </a:r>
          </a:p>
          <a:p>
            <a:pPr marL="342900" indent="-342900" algn="just">
              <a:lnSpc>
                <a:spcPct val="107000"/>
              </a:lnSpc>
              <a:spcAft>
                <a:spcPts val="800"/>
              </a:spcAft>
              <a:buFont typeface="Arial" panose="020B0604020202020204" pitchFamily="34" charset="0"/>
              <a:buChar char="•"/>
            </a:pPr>
            <a:r>
              <a:rPr lang="hu-HU" sz="2100" dirty="0">
                <a:latin typeface="Open Sans" panose="020B0606030504020204" pitchFamily="34" charset="0"/>
                <a:ea typeface="Open Sans" panose="020B0606030504020204" pitchFamily="34" charset="0"/>
                <a:cs typeface="Open Sans" panose="020B0606030504020204" pitchFamily="34" charset="0"/>
              </a:rPr>
              <a:t>Privát szféra hiánya</a:t>
            </a:r>
          </a:p>
          <a:p>
            <a:pPr marL="342900" indent="-342900" algn="just">
              <a:lnSpc>
                <a:spcPct val="107000"/>
              </a:lnSpc>
              <a:spcAft>
                <a:spcPts val="800"/>
              </a:spcAft>
              <a:buFont typeface="Arial" panose="020B0604020202020204" pitchFamily="34" charset="0"/>
              <a:buChar char="•"/>
            </a:pPr>
            <a:r>
              <a:rPr lang="hu-HU" sz="2100" dirty="0">
                <a:effectLst/>
                <a:latin typeface="Open Sans" panose="020B0606030504020204" pitchFamily="34" charset="0"/>
                <a:ea typeface="Open Sans" panose="020B0606030504020204" pitchFamily="34" charset="0"/>
                <a:cs typeface="Open Sans" panose="020B0606030504020204" pitchFamily="34" charset="0"/>
              </a:rPr>
              <a:t>Családi háttérből fakadó különbsége</a:t>
            </a:r>
            <a:r>
              <a:rPr lang="hu-HU" sz="2100" dirty="0">
                <a:latin typeface="Open Sans" panose="020B0606030504020204" pitchFamily="34" charset="0"/>
                <a:ea typeface="Open Sans" panose="020B0606030504020204" pitchFamily="34" charset="0"/>
                <a:cs typeface="Open Sans" panose="020B0606030504020204" pitchFamily="34" charset="0"/>
              </a:rPr>
              <a:t>k felerősödése</a:t>
            </a:r>
          </a:p>
          <a:p>
            <a:pPr marL="342900" indent="-342900" algn="just">
              <a:lnSpc>
                <a:spcPct val="107000"/>
              </a:lnSpc>
              <a:spcAft>
                <a:spcPts val="800"/>
              </a:spcAft>
              <a:buFont typeface="Arial" panose="020B0604020202020204" pitchFamily="34" charset="0"/>
              <a:buChar char="•"/>
            </a:pPr>
            <a:r>
              <a:rPr lang="hu-HU" sz="2100" dirty="0">
                <a:effectLst/>
                <a:latin typeface="Open Sans" panose="020B0606030504020204" pitchFamily="34" charset="0"/>
                <a:ea typeface="Open Sans" panose="020B0606030504020204" pitchFamily="34" charset="0"/>
                <a:cs typeface="Open Sans" panose="020B0606030504020204" pitchFamily="34" charset="0"/>
              </a:rPr>
              <a:t>Szülők ismereteket szerezhettek a látássérült személyeket érintő kérdésekben</a:t>
            </a:r>
          </a:p>
          <a:p>
            <a:pPr marL="342900" indent="-342900" algn="just">
              <a:lnSpc>
                <a:spcPct val="107000"/>
              </a:lnSpc>
              <a:spcAft>
                <a:spcPts val="800"/>
              </a:spcAft>
              <a:buFont typeface="Arial" panose="020B0604020202020204" pitchFamily="34" charset="0"/>
              <a:buChar char="•"/>
            </a:pPr>
            <a:r>
              <a:rPr lang="hu-HU" sz="2100" dirty="0">
                <a:latin typeface="Open Sans" panose="020B0606030504020204" pitchFamily="34" charset="0"/>
                <a:ea typeface="Open Sans" panose="020B0606030504020204" pitchFamily="34" charset="0"/>
                <a:cs typeface="Open Sans" panose="020B0606030504020204" pitchFamily="34" charset="0"/>
              </a:rPr>
              <a:t>Pedagógusok, gyógypedagógusok jártassága</a:t>
            </a:r>
            <a:endParaRPr lang="hu-HU" sz="21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07000"/>
              </a:lnSpc>
              <a:spcAft>
                <a:spcPts val="800"/>
              </a:spcAft>
              <a:buFont typeface="Arial" panose="020B0604020202020204" pitchFamily="34" charset="0"/>
              <a:buChar char="•"/>
            </a:pPr>
            <a:endParaRPr lang="hu-HU" sz="21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07000"/>
              </a:lnSpc>
              <a:spcAft>
                <a:spcPts val="800"/>
              </a:spcAft>
              <a:buFont typeface="Arial" panose="020B0604020202020204" pitchFamily="34" charset="0"/>
              <a:buChar char="•"/>
            </a:pPr>
            <a:endParaRPr lang="hu-HU" sz="2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3315128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Idézetek a szegregációról</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216103"/>
            <a:ext cx="10738282" cy="4870372"/>
          </a:xfrm>
          <a:prstGeom prst="rect">
            <a:avLst/>
          </a:prstGeom>
          <a:noFill/>
        </p:spPr>
        <p:txBody>
          <a:bodyPr wrap="square" rtlCol="0">
            <a:spAutoFit/>
          </a:bodyPr>
          <a:lstStyle/>
          <a:p>
            <a:pPr algn="just">
              <a:lnSpc>
                <a:spcPct val="107000"/>
              </a:lnSpc>
              <a:spcAft>
                <a:spcPts val="800"/>
              </a:spcAft>
            </a:pPr>
            <a:r>
              <a:rPr lang="hu-HU" sz="2000" dirty="0">
                <a:effectLst/>
                <a:latin typeface="Open Sans" panose="020B0606030504020204" pitchFamily="34" charset="0"/>
                <a:ea typeface="Open Sans" panose="020B0606030504020204" pitchFamily="34" charset="0"/>
                <a:cs typeface="Open Sans" panose="020B0606030504020204" pitchFamily="34" charset="0"/>
              </a:rPr>
              <a:t>„nagyon szoros közösség volt”, „családias”</a:t>
            </a:r>
            <a:r>
              <a:rPr lang="hu-HU" sz="2000" dirty="0">
                <a:latin typeface="Open Sans" panose="020B0606030504020204" pitchFamily="34" charset="0"/>
                <a:ea typeface="Open Sans" panose="020B0606030504020204" pitchFamily="34" charset="0"/>
                <a:cs typeface="Open Sans" panose="020B0606030504020204" pitchFamily="34" charset="0"/>
              </a:rPr>
              <a:t> </a:t>
            </a: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DE később félt „elszakadni”</a:t>
            </a: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„belterjes közösség” VS. </a:t>
            </a:r>
            <a:r>
              <a:rPr lang="hu-HU" sz="2000" dirty="0">
                <a:latin typeface="Open Sans" panose="020B0606030504020204" pitchFamily="34" charset="0"/>
                <a:ea typeface="Open Sans" panose="020B0606030504020204" pitchFamily="34" charset="0"/>
                <a:cs typeface="Open Sans" panose="020B0606030504020204" pitchFamily="34" charset="0"/>
              </a:rPr>
              <a:t>„védett közeg volt”</a:t>
            </a:r>
            <a:endPar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„engem nagyon sok helyre vittek, őket meg nem annyira. Ebből voltak ilyen irigykedések.”</a:t>
            </a: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„engem tartottak a legutolsónak (a családban), az életképtelennek, (…) nem volt elvárás igazán az iskolai teljesítményemmel szemben”. Ezért a pedagógusok attitűdje „segített a dolgokon”.</a:t>
            </a: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hu-HU" sz="2000" dirty="0">
                <a:latin typeface="Open Sans" panose="020B0606030504020204" pitchFamily="34" charset="0"/>
                <a:ea typeface="Open Sans" panose="020B0606030504020204" pitchFamily="34" charset="0"/>
                <a:cs typeface="Open Sans" panose="020B0606030504020204" pitchFamily="34" charset="0"/>
              </a:rPr>
              <a:t>az alapokat abszolút jól megkaptam. Az szükséges volt – az első négy év – ahhoz, hogy így, mint vak, az </a:t>
            </a:r>
            <a:r>
              <a:rPr lang="hu-HU" sz="2000" dirty="0" err="1">
                <a:latin typeface="Open Sans" panose="020B0606030504020204" pitchFamily="34" charset="0"/>
                <a:ea typeface="Open Sans" panose="020B0606030504020204" pitchFamily="34" charset="0"/>
                <a:cs typeface="Open Sans" panose="020B0606030504020204" pitchFamily="34" charset="0"/>
              </a:rPr>
              <a:t>eszköztárat</a:t>
            </a:r>
            <a:r>
              <a:rPr lang="hu-HU" sz="2000" dirty="0">
                <a:latin typeface="Open Sans" panose="020B0606030504020204" pitchFamily="34" charset="0"/>
                <a:ea typeface="Open Sans" panose="020B0606030504020204" pitchFamily="34" charset="0"/>
                <a:cs typeface="Open Sans" panose="020B0606030504020204" pitchFamily="34" charset="0"/>
              </a:rPr>
              <a:t> megtanuljam, hogy én miket tudok használni később. Viszont onnantól kezdve – hát már ugye a kamaszkor előkészítése miatt is, meg egyáltalán a világba való beilleszkedéshez – teljesen egyértelmű, hogy muszáj volt az, hogy látók közt legyek</a:t>
            </a: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„itt a gyógypedagógusok azért segítettek olyan szinten, hogy példákat meséltek nekik (a szüleinek), hogy azért vakon is lehet boldogulni”</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53140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Integráció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pic>
        <p:nvPicPr>
          <p:cNvPr id="9218" name="Picture 2" descr="Group of cute little kids drawing together in art class">
            <a:extLst>
              <a:ext uri="{FF2B5EF4-FFF2-40B4-BE49-F238E27FC236}">
                <a16:creationId xmlns:a16="http://schemas.microsoft.com/office/drawing/2014/main" id="{16584CEB-D4D9-93BB-1A43-594D8BF4B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888" y="1357310"/>
            <a:ext cx="6735511" cy="448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410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Integráció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284620"/>
            <a:ext cx="10738282" cy="4744632"/>
          </a:xfrm>
          <a:prstGeom prst="rect">
            <a:avLst/>
          </a:prstGeom>
          <a:noFill/>
        </p:spPr>
        <p:txBody>
          <a:bodyPr wrap="square" rtlCol="0">
            <a:spAutoFit/>
          </a:bodyPr>
          <a:lstStyle/>
          <a:p>
            <a:pPr algn="just">
              <a:lnSpc>
                <a:spcPct val="107000"/>
              </a:lnSpc>
              <a:spcAft>
                <a:spcPts val="800"/>
              </a:spcAft>
            </a:pPr>
            <a:r>
              <a:rPr lang="hu-HU" sz="2000" b="1" dirty="0">
                <a:latin typeface="Open Sans" panose="020B0606030504020204" pitchFamily="34" charset="0"/>
                <a:ea typeface="Open Sans" panose="020B0606030504020204" pitchFamily="34" charset="0"/>
                <a:cs typeface="Open Sans" panose="020B0606030504020204" pitchFamily="34" charset="0"/>
              </a:rPr>
              <a:t>Az integráció sikerességének fő komponensei: </a:t>
            </a: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pedagógus attitűdje</a:t>
            </a: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a tanulók fogyatékossággal élő diáktársuk érkezésére való felkészítése</a:t>
            </a: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kooperáció (lásd pl. Somorjai, 2008; Papp &amp; </a:t>
            </a:r>
            <a:r>
              <a:rPr lang="hu-HU" sz="2000" dirty="0" err="1">
                <a:latin typeface="Open Sans" panose="020B0606030504020204" pitchFamily="34" charset="0"/>
                <a:ea typeface="Open Sans" panose="020B0606030504020204" pitchFamily="34" charset="0"/>
                <a:cs typeface="Open Sans" panose="020B0606030504020204" pitchFamily="34" charset="0"/>
              </a:rPr>
              <a:t>Perlusz</a:t>
            </a:r>
            <a:r>
              <a:rPr lang="hu-HU" sz="2000" dirty="0">
                <a:latin typeface="Open Sans" panose="020B0606030504020204" pitchFamily="34" charset="0"/>
                <a:ea typeface="Open Sans" panose="020B0606030504020204" pitchFamily="34" charset="0"/>
                <a:cs typeface="Open Sans" panose="020B0606030504020204" pitchFamily="34" charset="0"/>
              </a:rPr>
              <a:t>, 2013).</a:t>
            </a:r>
          </a:p>
          <a:p>
            <a:pPr marL="342900" indent="-342900" algn="just">
              <a:lnSpc>
                <a:spcPct val="107000"/>
              </a:lnSpc>
              <a:spcAft>
                <a:spcPts val="800"/>
              </a:spcAft>
              <a:buFont typeface="Arial" panose="020B0604020202020204" pitchFamily="34" charset="0"/>
              <a:buChar char="•"/>
            </a:pPr>
            <a:endParaRPr lang="hu-HU"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07000"/>
              </a:lnSpc>
              <a:spcAft>
                <a:spcPts val="800"/>
              </a:spcAft>
              <a:buFont typeface="Wingdings" panose="05000000000000000000" pitchFamily="2" charset="2"/>
              <a:buChar char="à"/>
            </a:pPr>
            <a:r>
              <a:rPr lang="hu-HU" sz="2000"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Hatása a látássérült személyre: egyenrangúbb kapcsolatokat alakíthat ki (</a:t>
            </a:r>
            <a:r>
              <a:rPr lang="hu-HU" sz="2000" dirty="0" err="1">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Perlusz</a:t>
            </a:r>
            <a:r>
              <a:rPr lang="hu-HU" sz="2000"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2008); fiatal felnőttként való helytállásra való felkészülés (Somorjai, 2008)</a:t>
            </a:r>
          </a:p>
          <a:p>
            <a:pPr marL="285750" indent="-285750" algn="just">
              <a:lnSpc>
                <a:spcPct val="107000"/>
              </a:lnSpc>
              <a:spcAft>
                <a:spcPts val="800"/>
              </a:spcAft>
              <a:buFont typeface="Wingdings" panose="05000000000000000000" pitchFamily="2" charset="2"/>
              <a:buChar char="à"/>
            </a:pPr>
            <a:endPar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285750" indent="-285750" algn="just">
              <a:lnSpc>
                <a:spcPct val="107000"/>
              </a:lnSpc>
              <a:spcAft>
                <a:spcPts val="800"/>
              </a:spcAft>
              <a:buFont typeface="Wingdings" panose="05000000000000000000" pitchFamily="2" charset="2"/>
              <a:buChar char="à"/>
            </a:pP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DE a</a:t>
            </a:r>
            <a:r>
              <a:rPr lang="hu-HU" sz="2000" dirty="0">
                <a:latin typeface="Open Sans" panose="020B0606030504020204" pitchFamily="34" charset="0"/>
                <a:ea typeface="Open Sans" panose="020B0606030504020204" pitchFamily="34" charset="0"/>
                <a:cs typeface="Open Sans" panose="020B0606030504020204" pitchFamily="34" charset="0"/>
              </a:rPr>
              <a:t>z interjúalanyok nehezen találtak befogadó intézményt (vö. Cs. </a:t>
            </a:r>
            <a:r>
              <a:rPr lang="hu-HU" sz="2000" dirty="0" err="1">
                <a:latin typeface="Open Sans" panose="020B0606030504020204" pitchFamily="34" charset="0"/>
                <a:ea typeface="Open Sans" panose="020B0606030504020204" pitchFamily="34" charset="0"/>
                <a:cs typeface="Open Sans" panose="020B0606030504020204" pitchFamily="34" charset="0"/>
              </a:rPr>
              <a:t>Czachesz</a:t>
            </a:r>
            <a:r>
              <a:rPr lang="hu-HU" sz="2000" dirty="0">
                <a:latin typeface="Open Sans" panose="020B0606030504020204" pitchFamily="34" charset="0"/>
                <a:ea typeface="Open Sans" panose="020B0606030504020204" pitchFamily="34" charset="0"/>
                <a:cs typeface="Open Sans" panose="020B0606030504020204" pitchFamily="34" charset="0"/>
              </a:rPr>
              <a:t> &amp; Radó, 2003; </a:t>
            </a:r>
            <a:r>
              <a:rPr lang="hu-HU" sz="2000" dirty="0" err="1">
                <a:latin typeface="Open Sans" panose="020B0606030504020204" pitchFamily="34" charset="0"/>
                <a:ea typeface="Open Sans" panose="020B0606030504020204" pitchFamily="34" charset="0"/>
                <a:cs typeface="Open Sans" panose="020B0606030504020204" pitchFamily="34" charset="0"/>
              </a:rPr>
              <a:t>Klamp-Gretschel</a:t>
            </a:r>
            <a:r>
              <a:rPr lang="hu-HU" sz="2000" dirty="0">
                <a:latin typeface="Open Sans" panose="020B0606030504020204" pitchFamily="34" charset="0"/>
                <a:ea typeface="Open Sans" panose="020B0606030504020204" pitchFamily="34" charset="0"/>
                <a:cs typeface="Open Sans" panose="020B0606030504020204" pitchFamily="34" charset="0"/>
              </a:rPr>
              <a:t>, 2016), nehézséget jelentett a látássérült diákok (ill. szülei) számára, hogy az intézményvezetők jellemzően elzárkóztak a látássérült diák felvétele elől </a:t>
            </a: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negatív önértékelés</a:t>
            </a:r>
            <a:endParaRPr lang="hu-H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20127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Idézetek az intézményi attitűdről</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642939" y="1284620"/>
            <a:ext cx="11287124" cy="5631606"/>
          </a:xfrm>
          <a:prstGeom prst="rect">
            <a:avLst/>
          </a:prstGeom>
          <a:noFill/>
        </p:spPr>
        <p:txBody>
          <a:bodyPr wrap="square" rtlCol="0">
            <a:spAutoFit/>
          </a:bodyPr>
          <a:lstStyle/>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„kapásból megmondták, hogy nem fogadnak vak gyereket. (…) és akkor 1-2 iskolát kérdeztünk meg, és ők elzárkóztak, hogy ők vakot nem tudnak, nem akarnak felvenni, és mivel nem volt muszáj, így nem is erőltettük, tehát akkor maradtam még két évet, mert úgy voltam vele, hogy jobb ez így ”</a:t>
            </a:r>
          </a:p>
          <a:p>
            <a:pPr algn="just">
              <a:lnSpc>
                <a:spcPct val="107000"/>
              </a:lnSpc>
              <a:spcAft>
                <a:spcPts val="800"/>
              </a:spcAft>
            </a:pPr>
            <a:endParaRPr lang="hu-HU" sz="20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Volt olyan oktató, aki azt mondta telefonon, hogy „nem akar vak gyereket az iskolába”. „Elvileg jogos volt, jogom lett volna gimnáziumot választani, hogyha az eredményeim jók oda. (…) Nem is engedtek </a:t>
            </a:r>
            <a:r>
              <a:rPr lang="hu-HU" sz="2000" dirty="0" err="1">
                <a:latin typeface="Open Sans" panose="020B0606030504020204" pitchFamily="34" charset="0"/>
                <a:ea typeface="Open Sans" panose="020B0606030504020204" pitchFamily="34" charset="0"/>
                <a:cs typeface="Open Sans" panose="020B0606030504020204" pitchFamily="34" charset="0"/>
              </a:rPr>
              <a:t>felvételizni</a:t>
            </a:r>
            <a:r>
              <a:rPr lang="hu-HU" sz="2000" dirty="0">
                <a:latin typeface="Open Sans" panose="020B0606030504020204" pitchFamily="34" charset="0"/>
                <a:ea typeface="Open Sans" panose="020B0606030504020204" pitchFamily="34" charset="0"/>
                <a:cs typeface="Open Sans" panose="020B0606030504020204" pitchFamily="34" charset="0"/>
              </a:rPr>
              <a:t>, tehát ez nem arról szólt, hogy hogy ne feleltem volna meg.”</a:t>
            </a:r>
          </a:p>
          <a:p>
            <a:pPr algn="just">
              <a:lnSpc>
                <a:spcPct val="107000"/>
              </a:lnSpc>
              <a:spcAft>
                <a:spcPts val="800"/>
              </a:spcAft>
            </a:pPr>
            <a:endParaRPr lang="hu-HU" sz="20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„És ők úgy gondolták – legalábbis az a tanár, aki engem odahívott –, hogy ő végül is már egyszer tanított egy siketet, hát akkor innentől kezdve egy vak sem lehet akkor feladat, és, hogy akkor itten majd engem idehív, és remekül integrál. A dolog sajnos azért nem ilyen egyszerű. Attól nem lesz egy diák integrálva, hogy odamegy egy diák és odajár.”</a:t>
            </a:r>
          </a:p>
          <a:p>
            <a:pPr algn="just">
              <a:lnSpc>
                <a:spcPct val="107000"/>
              </a:lnSpc>
              <a:spcAft>
                <a:spcPts val="800"/>
              </a:spcAft>
            </a:pPr>
            <a:endParaRPr lang="hu-HU" sz="20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endParaRPr lang="hu-H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2406761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Rideg integráció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401841"/>
            <a:ext cx="10738282" cy="4186980"/>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r>
              <a:rPr lang="hu-HU" sz="2100" dirty="0">
                <a:effectLst/>
                <a:latin typeface="Open Sans" panose="020B0606030504020204" pitchFamily="34" charset="0"/>
                <a:ea typeface="Open Sans" panose="020B0606030504020204" pitchFamily="34" charset="0"/>
                <a:cs typeface="Open Sans" panose="020B0606030504020204" pitchFamily="34" charset="0"/>
              </a:rPr>
              <a:t>Rideg integráció: </a:t>
            </a:r>
            <a:r>
              <a:rPr lang="hu-HU" sz="2100" dirty="0">
                <a:latin typeface="Open Sans" panose="020B0606030504020204" pitchFamily="34" charset="0"/>
                <a:ea typeface="Open Sans" panose="020B0606030504020204" pitchFamily="34" charset="0"/>
                <a:cs typeface="Open Sans" panose="020B0606030504020204" pitchFamily="34" charset="0"/>
              </a:rPr>
              <a:t>„Ha az együttnevelés előkészítés nélküli, és hiányzik a gyógypedagógiai segítő kapcsolat, akkor spontán integrációról (másképp &gt;&gt;rideg integrációról&lt;&lt;) beszélünk”. (Vargáné Mező, 2006, 15).</a:t>
            </a:r>
            <a:endParaRPr lang="hu-HU" sz="21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07000"/>
              </a:lnSpc>
              <a:spcAft>
                <a:spcPts val="800"/>
              </a:spcAft>
              <a:buFont typeface="Arial" panose="020B0604020202020204" pitchFamily="34" charset="0"/>
              <a:buChar char="•"/>
            </a:pPr>
            <a:r>
              <a:rPr lang="hu-HU" sz="2100" dirty="0">
                <a:effectLst/>
                <a:latin typeface="Open Sans" panose="020B0606030504020204" pitchFamily="34" charset="0"/>
                <a:ea typeface="Open Sans" panose="020B0606030504020204" pitchFamily="34" charset="0"/>
                <a:cs typeface="Open Sans" panose="020B0606030504020204" pitchFamily="34" charset="0"/>
              </a:rPr>
              <a:t> </a:t>
            </a:r>
            <a:r>
              <a:rPr lang="hu-HU" sz="2100"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2100" dirty="0">
                <a:effectLst/>
                <a:latin typeface="Open Sans" panose="020B0606030504020204" pitchFamily="34" charset="0"/>
                <a:ea typeface="Open Sans" panose="020B0606030504020204" pitchFamily="34" charset="0"/>
                <a:cs typeface="Open Sans" panose="020B0606030504020204" pitchFamily="34" charset="0"/>
              </a:rPr>
              <a:t>a pedagógusok és a tanulótársak nem részesülnek a szükséges felkészítésben; információhiány; a pedagógusok féltek az integrációtól + nem tudták a tananyagot a látássérült tanulók számára adaptívan elmagyarázni (</a:t>
            </a:r>
            <a:r>
              <a:rPr lang="hu-HU" sz="2100" dirty="0" err="1">
                <a:effectLst/>
                <a:latin typeface="Open Sans" panose="020B0606030504020204" pitchFamily="34" charset="0"/>
                <a:ea typeface="Open Sans" panose="020B0606030504020204" pitchFamily="34" charset="0"/>
                <a:cs typeface="Open Sans" panose="020B0606030504020204" pitchFamily="34" charset="0"/>
              </a:rPr>
              <a:t>Perlusz</a:t>
            </a:r>
            <a:r>
              <a:rPr lang="hu-HU" sz="2100" dirty="0">
                <a:effectLst/>
                <a:latin typeface="Open Sans" panose="020B0606030504020204" pitchFamily="34" charset="0"/>
                <a:ea typeface="Open Sans" panose="020B0606030504020204" pitchFamily="34" charset="0"/>
                <a:cs typeface="Open Sans" panose="020B0606030504020204" pitchFamily="34" charset="0"/>
              </a:rPr>
              <a:t>, 2008; Somorjai, 2008). </a:t>
            </a:r>
          </a:p>
          <a:p>
            <a:pPr marL="342900" indent="-342900" algn="just">
              <a:lnSpc>
                <a:spcPct val="107000"/>
              </a:lnSpc>
              <a:spcAft>
                <a:spcPts val="800"/>
              </a:spcAft>
              <a:buFont typeface="Arial" panose="020B0604020202020204" pitchFamily="34" charset="0"/>
              <a:buChar char="•"/>
            </a:pPr>
            <a:r>
              <a:rPr lang="hu-HU" sz="2100" dirty="0">
                <a:latin typeface="Open Sans" panose="020B0606030504020204" pitchFamily="34" charset="0"/>
                <a:ea typeface="Open Sans" panose="020B0606030504020204" pitchFamily="34" charset="0"/>
                <a:cs typeface="Open Sans" panose="020B0606030504020204" pitchFamily="34" charset="0"/>
              </a:rPr>
              <a:t>F</a:t>
            </a:r>
            <a:r>
              <a:rPr lang="hu-HU" sz="2100" dirty="0">
                <a:effectLst/>
                <a:latin typeface="Open Sans" panose="020B0606030504020204" pitchFamily="34" charset="0"/>
                <a:ea typeface="Open Sans" panose="020B0606030504020204" pitchFamily="34" charset="0"/>
                <a:cs typeface="Open Sans" panose="020B0606030504020204" pitchFamily="34" charset="0"/>
              </a:rPr>
              <a:t>elismerni, hogy látássérülésről van szó (pl. nem értelmi akadályozottság, hanem látássérülés)!</a:t>
            </a:r>
            <a:endParaRPr lang="hu-HU" sz="21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342900" indent="-342900" algn="just">
              <a:lnSpc>
                <a:spcPct val="107000"/>
              </a:lnSpc>
              <a:spcAft>
                <a:spcPts val="800"/>
              </a:spcAft>
              <a:buFont typeface="Arial" panose="020B0604020202020204" pitchFamily="34" charset="0"/>
              <a:buChar char="•"/>
            </a:pPr>
            <a:r>
              <a:rPr lang="hu-HU" sz="21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Nehezen adaptálódtak az új, „látó” közeghez és környezethez  preferálták a korai integrációt (legtöbb esetben kamaszkorban kerültek integrációba, nem ideális)</a:t>
            </a:r>
            <a:endParaRPr lang="hu-HU" sz="2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91714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A6591EC5-09CF-CFB7-0FA0-DD1E37142813}"/>
              </a:ext>
            </a:extLst>
          </p:cNvPr>
          <p:cNvSpPr>
            <a:spLocks noGrp="1"/>
          </p:cNvSpPr>
          <p:nvPr>
            <p:ph type="title"/>
          </p:nvPr>
        </p:nvSpPr>
        <p:spPr>
          <a:xfrm>
            <a:off x="586478" y="1683756"/>
            <a:ext cx="3115265" cy="2396359"/>
          </a:xfrm>
        </p:spPr>
        <p:txBody>
          <a:bodyPr anchor="b">
            <a:normAutofit/>
          </a:bodyPr>
          <a:lstStyle/>
          <a:p>
            <a:pPr algn="r"/>
            <a:r>
              <a:rPr lang="hu-HU" sz="4800" dirty="0">
                <a:solidFill>
                  <a:srgbClr val="FFFFFF"/>
                </a:solidFill>
                <a:latin typeface="Open Sans" panose="020B0606030504020204" pitchFamily="34" charset="0"/>
                <a:ea typeface="Open Sans" panose="020B0606030504020204" pitchFamily="34" charset="0"/>
                <a:cs typeface="Open Sans" panose="020B0606030504020204" pitchFamily="34" charset="0"/>
              </a:rPr>
              <a:t>Miről is lesz szó?</a:t>
            </a:r>
          </a:p>
        </p:txBody>
      </p:sp>
      <p:graphicFrame>
        <p:nvGraphicFramePr>
          <p:cNvPr id="5" name="Tartalom helye 2">
            <a:extLst>
              <a:ext uri="{FF2B5EF4-FFF2-40B4-BE49-F238E27FC236}">
                <a16:creationId xmlns:a16="http://schemas.microsoft.com/office/drawing/2014/main" id="{7DBE6CEE-5B70-0B8F-9CF2-3B300CC3DCF9}"/>
              </a:ext>
            </a:extLst>
          </p:cNvPr>
          <p:cNvGraphicFramePr>
            <a:graphicFrameLocks noGrp="1"/>
          </p:cNvGraphicFramePr>
          <p:nvPr>
            <p:ph idx="1"/>
            <p:extLst>
              <p:ext uri="{D42A27DB-BD31-4B8C-83A1-F6EECF244321}">
                <p14:modId xmlns:p14="http://schemas.microsoft.com/office/powerpoint/2010/main" val="2463225761"/>
              </p:ext>
            </p:extLst>
          </p:nvPr>
        </p:nvGraphicFramePr>
        <p:xfrm>
          <a:off x="4905052" y="393252"/>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Kép 6">
            <a:extLst>
              <a:ext uri="{FF2B5EF4-FFF2-40B4-BE49-F238E27FC236}">
                <a16:creationId xmlns:a16="http://schemas.microsoft.com/office/drawing/2014/main" id="{8828A13C-4AEA-9679-9A31-10C0C4559F08}"/>
              </a:ext>
            </a:extLst>
          </p:cNvPr>
          <p:cNvPicPr>
            <a:picLocks noChangeAspect="1"/>
          </p:cNvPicPr>
          <p:nvPr/>
        </p:nvPicPr>
        <p:blipFill>
          <a:blip r:embed="rId7"/>
          <a:stretch>
            <a:fillRect/>
          </a:stretch>
        </p:blipFill>
        <p:spPr>
          <a:xfrm>
            <a:off x="0" y="6040621"/>
            <a:ext cx="12192000" cy="850900"/>
          </a:xfrm>
          <a:prstGeom prst="rect">
            <a:avLst/>
          </a:prstGeom>
        </p:spPr>
      </p:pic>
      <p:sp>
        <p:nvSpPr>
          <p:cNvPr id="10" name="Szövegdoboz 9">
            <a:extLst>
              <a:ext uri="{FF2B5EF4-FFF2-40B4-BE49-F238E27FC236}">
                <a16:creationId xmlns:a16="http://schemas.microsoft.com/office/drawing/2014/main" id="{BCC3B3E6-CCAE-0407-5B0D-006979A66D3A}"/>
              </a:ext>
            </a:extLst>
          </p:cNvPr>
          <p:cNvSpPr txBox="1"/>
          <p:nvPr/>
        </p:nvSpPr>
        <p:spPr>
          <a:xfrm>
            <a:off x="2975372" y="6273297"/>
            <a:ext cx="6236494" cy="369332"/>
          </a:xfrm>
          <a:prstGeom prst="rect">
            <a:avLst/>
          </a:prstGeom>
          <a:noFill/>
        </p:spPr>
        <p:txBody>
          <a:bodyPr wrap="square">
            <a:spAutoFit/>
          </a:bodyPr>
          <a:lstStyle/>
          <a:p>
            <a:pPr>
              <a:lnSpc>
                <a:spcPct val="100000"/>
              </a:lnSpc>
            </a:pPr>
            <a:r>
              <a:rPr lang="hu-HU" sz="1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1800" dirty="0">
              <a:solidFill>
                <a:schemeClr val="bg1"/>
              </a:solidFill>
            </a:endParaRPr>
          </a:p>
        </p:txBody>
      </p:sp>
    </p:spTree>
    <p:extLst>
      <p:ext uri="{BB962C8B-B14F-4D97-AF65-F5344CB8AC3E}">
        <p14:creationId xmlns:p14="http://schemas.microsoft.com/office/powerpoint/2010/main" val="11666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Idézet a rideg integrációhoz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430411"/>
            <a:ext cx="10738282" cy="4225003"/>
          </a:xfrm>
          <a:prstGeom prst="rect">
            <a:avLst/>
          </a:prstGeom>
          <a:noFill/>
        </p:spPr>
        <p:txBody>
          <a:bodyPr wrap="square" rtlCol="0">
            <a:spAutoFit/>
          </a:bodyPr>
          <a:lstStyle/>
          <a:p>
            <a:pPr algn="just">
              <a:lnSpc>
                <a:spcPct val="107000"/>
              </a:lnSpc>
              <a:spcAft>
                <a:spcPts val="800"/>
              </a:spcAft>
            </a:pPr>
            <a:r>
              <a:rPr lang="hu-HU" sz="2100" dirty="0">
                <a:effectLst/>
                <a:latin typeface="Open Sans" panose="020B0606030504020204" pitchFamily="34" charset="0"/>
                <a:ea typeface="Open Sans" panose="020B0606030504020204" pitchFamily="34" charset="0"/>
                <a:cs typeface="Open Sans" panose="020B0606030504020204" pitchFamily="34" charset="0"/>
              </a:rPr>
              <a:t>„Aztán én volt, hogy szóltam, hogyha valamit nem úgy tudtam lejegyzetelni, hogy az valamiért nem ment, vagy nem jött át a dolog, mert </a:t>
            </a:r>
            <a:r>
              <a:rPr lang="hu-HU" sz="2100" b="1" dirty="0">
                <a:effectLst/>
                <a:latin typeface="Open Sans" panose="020B0606030504020204" pitchFamily="34" charset="0"/>
                <a:ea typeface="Open Sans" panose="020B0606030504020204" pitchFamily="34" charset="0"/>
                <a:cs typeface="Open Sans" panose="020B0606030504020204" pitchFamily="34" charset="0"/>
              </a:rPr>
              <a:t>ők elég sokat írtak, rajzoltak a táblára is, és nem biztos, hogy minden elég részletesen elhangzott</a:t>
            </a:r>
            <a:r>
              <a:rPr lang="hu-HU" sz="2100" dirty="0">
                <a:effectLst/>
                <a:latin typeface="Open Sans" panose="020B0606030504020204" pitchFamily="34" charset="0"/>
                <a:ea typeface="Open Sans" panose="020B0606030504020204" pitchFamily="34" charset="0"/>
                <a:cs typeface="Open Sans" panose="020B0606030504020204" pitchFamily="34" charset="0"/>
              </a:rPr>
              <a:t>. (…) És akkor én mondtam, hogy &gt;&gt;hát ez így nem jó, mert nem biztos, hogy az a rajz volt a táblán, amit én elképzelek&lt;&lt;, hogy akkor valahogy próbáljunk már egyeztetni. És aztán bizony kiderült, hogy bizony voltak eltérések, meg nem egyértelműen mondtak el dolgokat. (…) De aztán volt, hogy a tanár mondta, </a:t>
            </a:r>
            <a:r>
              <a:rPr lang="hu-HU" sz="2100" b="1" dirty="0">
                <a:effectLst/>
                <a:latin typeface="Open Sans" panose="020B0606030504020204" pitchFamily="34" charset="0"/>
                <a:ea typeface="Open Sans" panose="020B0606030504020204" pitchFamily="34" charset="0"/>
                <a:cs typeface="Open Sans" panose="020B0606030504020204" pitchFamily="34" charset="0"/>
              </a:rPr>
              <a:t>hogy neki ez egy hatalmas plusz, és neki családja van, és neki velük is foglalkozni kell, és hát ott is voltak azért problémák</a:t>
            </a:r>
            <a:r>
              <a:rPr lang="hu-HU" sz="2100" dirty="0">
                <a:effectLst/>
                <a:latin typeface="Open Sans" panose="020B0606030504020204" pitchFamily="34" charset="0"/>
                <a:ea typeface="Open Sans" panose="020B0606030504020204" pitchFamily="34" charset="0"/>
                <a:cs typeface="Open Sans" panose="020B0606030504020204" pitchFamily="34" charset="0"/>
              </a:rPr>
              <a:t>… Aztán volt olyan tanár, akinek ez nem jelentett gondot, és </a:t>
            </a:r>
            <a:r>
              <a:rPr lang="hu-HU" sz="2100" b="1" dirty="0">
                <a:effectLst/>
                <a:latin typeface="Open Sans" panose="020B0606030504020204" pitchFamily="34" charset="0"/>
                <a:ea typeface="Open Sans" panose="020B0606030504020204" pitchFamily="34" charset="0"/>
                <a:cs typeface="Open Sans" panose="020B0606030504020204" pitchFamily="34" charset="0"/>
              </a:rPr>
              <a:t>ő szívesen adta bele azt a pluszt.</a:t>
            </a:r>
            <a:r>
              <a:rPr lang="hu-HU" sz="2100" dirty="0">
                <a:effectLst/>
                <a:latin typeface="Open Sans" panose="020B0606030504020204" pitchFamily="34" charset="0"/>
                <a:ea typeface="Open Sans" panose="020B0606030504020204" pitchFamily="34" charset="0"/>
                <a:cs typeface="Open Sans" panose="020B0606030504020204" pitchFamily="34" charset="0"/>
              </a:rPr>
              <a:t> Aztán később gondolom elég nagy hírverése lehetett, mert – gondolom felső utasításra – csak muszáj volt a tanárnak ezt megoldani. Persze ez elég sokára ment, és hosszú, rögös útja volt ennek, de aztán sikerült.”</a:t>
            </a: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2026114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Idézetek a bizonyításról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430411"/>
            <a:ext cx="10738282" cy="3738588"/>
          </a:xfrm>
          <a:prstGeom prst="rect">
            <a:avLst/>
          </a:prstGeom>
          <a:noFill/>
        </p:spPr>
        <p:txBody>
          <a:bodyPr wrap="square" rtlCol="0">
            <a:spAutoFit/>
          </a:bodyPr>
          <a:lstStyle/>
          <a:p>
            <a:pPr algn="just">
              <a:lnSpc>
                <a:spcPct val="107000"/>
              </a:lnSpc>
              <a:spcAft>
                <a:spcPts val="800"/>
              </a:spcAft>
            </a:pPr>
            <a:r>
              <a:rPr lang="hu-HU" sz="2100" dirty="0">
                <a:effectLst/>
                <a:latin typeface="Open Sans" panose="020B0606030504020204" pitchFamily="34" charset="0"/>
                <a:ea typeface="Open Sans" panose="020B0606030504020204" pitchFamily="34" charset="0"/>
                <a:cs typeface="Open Sans" panose="020B0606030504020204" pitchFamily="34" charset="0"/>
              </a:rPr>
              <a:t>„Annyira akartam bizonyítani, hogy attól, hogy vak vagyok, nem vagyok hülye, csak ő nem hagyta. (…) akkor szerintem nekem abban az időben nagyon tropára ment az idegrendszerem.” (Az interjúalany osztályt is váltott, hogy ne tanítsa őt ez a pedagógus.)</a:t>
            </a:r>
          </a:p>
          <a:p>
            <a:pPr algn="just">
              <a:lnSpc>
                <a:spcPct val="107000"/>
              </a:lnSpc>
              <a:spcAft>
                <a:spcPts val="800"/>
              </a:spcAft>
            </a:pPr>
            <a:endParaRPr lang="hu-HU" sz="2100"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100" b="1" dirty="0">
                <a:effectLst/>
                <a:latin typeface="Open Sans" panose="020B0606030504020204" pitchFamily="34" charset="0"/>
                <a:ea typeface="Open Sans" panose="020B0606030504020204" pitchFamily="34" charset="0"/>
                <a:cs typeface="Open Sans" panose="020B0606030504020204" pitchFamily="34" charset="0"/>
              </a:rPr>
              <a:t>Az interjúalanynak előbb bizonyítania kellett</a:t>
            </a:r>
            <a:r>
              <a:rPr lang="hu-HU" sz="2100" dirty="0">
                <a:effectLst/>
                <a:latin typeface="Open Sans" panose="020B0606030504020204" pitchFamily="34" charset="0"/>
                <a:ea typeface="Open Sans" panose="020B0606030504020204" pitchFamily="34" charset="0"/>
                <a:cs typeface="Open Sans" panose="020B0606030504020204" pitchFamily="34" charset="0"/>
              </a:rPr>
              <a:t>, hogy „jól tanulok, meg érdeklődő vagyok, meg értem az anyagot, </a:t>
            </a:r>
            <a:r>
              <a:rPr lang="hu-HU" sz="2100" b="1" dirty="0">
                <a:effectLst/>
                <a:latin typeface="Open Sans" panose="020B0606030504020204" pitchFamily="34" charset="0"/>
                <a:ea typeface="Open Sans" panose="020B0606030504020204" pitchFamily="34" charset="0"/>
                <a:cs typeface="Open Sans" panose="020B0606030504020204" pitchFamily="34" charset="0"/>
              </a:rPr>
              <a:t>akkor… </a:t>
            </a:r>
            <a:r>
              <a:rPr lang="hu-HU" sz="2100" dirty="0">
                <a:effectLst/>
                <a:latin typeface="Open Sans" panose="020B0606030504020204" pitchFamily="34" charset="0"/>
                <a:ea typeface="Open Sans" panose="020B0606030504020204" pitchFamily="34" charset="0"/>
                <a:cs typeface="Open Sans" panose="020B0606030504020204" pitchFamily="34" charset="0"/>
              </a:rPr>
              <a:t>akkor elég lelkesen foglalkoztak velem, (…) és hajlandóak voltak gondolkodni azon, hogy mondjuk ami nem egyértelmű, vagy, amit másképp kell magyarázni egy… egy látássérült diáknak, azt hogy magyarázzák el, és ezt ők elég jól megoldották.”</a:t>
            </a: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54721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Kooperáció és többletmunka</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5" name="Szövegdoboz 4">
            <a:extLst>
              <a:ext uri="{FF2B5EF4-FFF2-40B4-BE49-F238E27FC236}">
                <a16:creationId xmlns:a16="http://schemas.microsoft.com/office/drawing/2014/main" id="{B75C95FC-C6D3-8C75-F44B-5B5490EBEC1B}"/>
              </a:ext>
            </a:extLst>
          </p:cNvPr>
          <p:cNvSpPr txBox="1"/>
          <p:nvPr/>
        </p:nvSpPr>
        <p:spPr>
          <a:xfrm>
            <a:off x="695324" y="1616706"/>
            <a:ext cx="10819013" cy="3785652"/>
          </a:xfrm>
          <a:prstGeom prst="rect">
            <a:avLst/>
          </a:prstGeom>
          <a:noFill/>
        </p:spPr>
        <p:txBody>
          <a:bodyPr wrap="square">
            <a:spAutoFit/>
          </a:bodyPr>
          <a:lstStyle/>
          <a:p>
            <a:pPr marL="0" indent="0">
              <a:buNone/>
            </a:pPr>
            <a:r>
              <a:rPr lang="hu-HU" sz="2400" dirty="0">
                <a:latin typeface="Open Sans" panose="020B0606030504020204" pitchFamily="34" charset="0"/>
                <a:ea typeface="Open Sans" panose="020B0606030504020204" pitchFamily="34" charset="0"/>
                <a:cs typeface="Open Sans" panose="020B0606030504020204" pitchFamily="34" charset="0"/>
              </a:rPr>
              <a:t>„</a:t>
            </a:r>
            <a:r>
              <a:rPr lang="hu-HU"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Meg együtt dolgoztunk ki ilyen módszereket, hogy a dolgozatomat mondjuk én hogyan tudom megírni, hogyan tudják ők kijavítani. Mert hogy nem volt így tapasztalatuk, és akkor ezt így együtt.</a:t>
            </a:r>
            <a:endParaRPr lang="hu-HU" sz="2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hu-HU"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Akkor ez az utazó tanári szolgálat sem volt még, hogy az integrált gyerekekhez kijár a gyógypedagógus, és a tanároknak segítséget nyújt módszertanilag meg egyéb területen, ahol kérnek segítséget. </a:t>
            </a:r>
            <a:endParaRPr lang="hu-HU" sz="2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hu-HU"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És akkor emiatt igazából így mi a tanárokkal közösen találtuk így ki, matekórán is, hogy hogy tudnánk megoldani a dolgokat. Úgyhogy nyitottak voltak, az volt a lényeg, hogy nagyon nyitottak voltak és segítőkészek, tényleg.</a:t>
            </a:r>
            <a:r>
              <a:rPr lang="hu-HU" sz="24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111658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AF6C5030-EE1A-A4FC-575D-1F73771000F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Két példa a matematika tanításáról…</a:t>
            </a:r>
          </a:p>
        </p:txBody>
      </p:sp>
      <p:sp>
        <p:nvSpPr>
          <p:cNvPr id="410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Online Math Tutoring – BWS Education Consulting">
            <a:extLst>
              <a:ext uri="{FF2B5EF4-FFF2-40B4-BE49-F238E27FC236}">
                <a16:creationId xmlns:a16="http://schemas.microsoft.com/office/drawing/2014/main" id="{C4926508-CE0F-904F-FCEA-1D09CAC3F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4"/>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4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Tantárgyi példa: a matek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8" name="Szövegdoboz 7">
            <a:extLst>
              <a:ext uri="{FF2B5EF4-FFF2-40B4-BE49-F238E27FC236}">
                <a16:creationId xmlns:a16="http://schemas.microsoft.com/office/drawing/2014/main" id="{7613A2D8-D19B-B4E3-4B9D-4F2690A27D6F}"/>
              </a:ext>
            </a:extLst>
          </p:cNvPr>
          <p:cNvSpPr txBox="1"/>
          <p:nvPr/>
        </p:nvSpPr>
        <p:spPr>
          <a:xfrm>
            <a:off x="838200" y="1544715"/>
            <a:ext cx="10738282" cy="3970318"/>
          </a:xfrm>
          <a:prstGeom prst="rect">
            <a:avLst/>
          </a:prstGeom>
          <a:noFill/>
        </p:spPr>
        <p:txBody>
          <a:bodyPr wrap="square" rtlCol="0">
            <a:spAutoFit/>
          </a:bodyPr>
          <a:lstStyle/>
          <a:p>
            <a:pPr rtl="0">
              <a:spcBef>
                <a:spcPts val="0"/>
              </a:spcBef>
              <a:spcAft>
                <a:spcPts val="0"/>
              </a:spcAft>
            </a:pPr>
            <a:r>
              <a:rPr lang="hu-HU" sz="2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„Azzal eleve szenvedtem, nagyon nehéz, nem tudtam felfogni meg megoldani a feladatokat. Egy időben jártam is magántanárhoz. És aztán eljött 10. év elején a geometria, és az volt a gond, hogy kb. egy centivel arrébb raktam a körzőt, és ezen teljesen kiakadt a matektanár, és közölte, hogy nem fog velem ezután szenvedni, </a:t>
            </a:r>
            <a:r>
              <a:rPr lang="hu-HU" sz="21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mentessem</a:t>
            </a:r>
            <a:r>
              <a:rPr lang="hu-HU" sz="2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fel magamat. És akkor így bele se’ gondoltunk, hogy azt is meg lehetett volna csinálni, hogy hát hallottam másoktól, hogy részfelmentés, és csak a geometria alól </a:t>
            </a:r>
            <a:r>
              <a:rPr lang="hu-HU" sz="21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felmentetni</a:t>
            </a:r>
            <a:r>
              <a:rPr lang="hu-HU" sz="2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magam. Mondtam, hogy jó, </a:t>
            </a:r>
            <a:r>
              <a:rPr lang="hu-HU" sz="21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mentessem</a:t>
            </a:r>
            <a:r>
              <a:rPr lang="hu-HU" sz="2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fel magam, és akkor felmenttettem, pedig nem vagyok </a:t>
            </a:r>
            <a:r>
              <a:rPr lang="hu-HU" sz="21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diszkalkuliás</a:t>
            </a:r>
            <a:r>
              <a:rPr lang="hu-HU" sz="2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meg semmi, tehát nem volt indokolt igazából, de hát ez így alakult. És akkor ugye érettségin kellett választanom másik tantárgyat helyette. Kémia meg fizika… ott szerencsére valahogy ott rendesek is voltak a tanárok, segítettek, az más kérdés, hogy ott is épphogy megvolt a kettes, mert azok sem voltak a kedvenc tantárgyaim, de ott azért sikerült megoldani.” </a:t>
            </a:r>
            <a:endParaRPr lang="hu-HU" sz="2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1549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e vector versus vs screen banner   for battle or comparision">
            <a:extLst>
              <a:ext uri="{FF2B5EF4-FFF2-40B4-BE49-F238E27FC236}">
                <a16:creationId xmlns:a16="http://schemas.microsoft.com/office/drawing/2014/main" id="{A03FB738-2F14-97CE-EC9C-47C47251D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72"/>
            <a:ext cx="12192000" cy="6952945"/>
          </a:xfrm>
          <a:prstGeom prst="rect">
            <a:avLst/>
          </a:prstGeom>
          <a:noFill/>
          <a:extLst>
            <a:ext uri="{909E8E84-426E-40DD-AFC4-6F175D3DCCD1}">
              <a14:hiddenFill xmlns:a14="http://schemas.microsoft.com/office/drawing/2010/main">
                <a:solidFill>
                  <a:srgbClr val="FFFFFF"/>
                </a:solidFill>
              </a14:hiddenFill>
            </a:ext>
          </a:extLst>
        </p:spPr>
      </p:pic>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213653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Tantárgyi példa: a matek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8" name="Szövegdoboz 7">
            <a:extLst>
              <a:ext uri="{FF2B5EF4-FFF2-40B4-BE49-F238E27FC236}">
                <a16:creationId xmlns:a16="http://schemas.microsoft.com/office/drawing/2014/main" id="{7613A2D8-D19B-B4E3-4B9D-4F2690A27D6F}"/>
              </a:ext>
            </a:extLst>
          </p:cNvPr>
          <p:cNvSpPr txBox="1"/>
          <p:nvPr/>
        </p:nvSpPr>
        <p:spPr>
          <a:xfrm>
            <a:off x="838200" y="1473275"/>
            <a:ext cx="10738282" cy="4401205"/>
          </a:xfrm>
          <a:prstGeom prst="rect">
            <a:avLst/>
          </a:prstGeom>
          <a:noFill/>
        </p:spPr>
        <p:txBody>
          <a:bodyPr wrap="square" rtlCol="0">
            <a:spAutoFit/>
          </a:bodyPr>
          <a:lstStyle/>
          <a:p>
            <a:pPr rtl="0">
              <a:spcBef>
                <a:spcPts val="0"/>
              </a:spcBef>
              <a:spcAft>
                <a:spcPts val="0"/>
              </a:spcAft>
            </a:pPr>
            <a:r>
              <a:rPr lang="hu-HU"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hu-HU"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Hát a matek nehéz volt, a geometria az kimaradt,  a többit meg… nem tudom, mennyire vagy tisztában a vakos eszközökkel, akkor számítógép még nem volt, és akkor én a </a:t>
            </a:r>
            <a:r>
              <a:rPr lang="hu-HU"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B</a:t>
            </a:r>
            <a:r>
              <a:rPr lang="hu-HU"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raille-írógépemmel, amivel pontírással tudtam írni, ugye azt használtam tanórákon is, és akkor a tanárnő így megtanulta ezt a pontírást, a matektanárnő, úgyhogy a dolgozataimat simán ki tudta javítani, pluszban ő sokszor gyártott nekem előre, leírta a példákat, az egyenleteket, pl. kitaláltunk közösen jeleket, mondjuk hatványjel, meg ilyesmi, arra már volt akkor is jel, meg itt is használtuk... nem tudok most példát mondani, de többször előfordult, hogy nekünk kellett kitalálni jelet, hogy akkor ezt most hogy jelöljük. Tehát ő vele nagyon kreatívan tudtunk így együttműködni, de hát nyilván – ami mondom a geometria, abba nagyon-nagyon sok energiát kellett volna belefektetnie, hogy azt nekem ábrázolja, meg én is, hogy tudjam szerkeszteni, ehhez nagyon sok energia kellett volna, és nyilván tudta, hogy én nem leszek matektanár, úgyhogy ezt úgy... de ezt mindenhol így oldották meg általában, az elméletet kérték a gyerekektől, a gyakorlati részét meg nem. A matek többi részével nem volt probléma. </a:t>
            </a:r>
            <a:r>
              <a:rPr lang="hu-HU"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hu-HU" sz="2000" b="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2255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A társas kapcsolatok támogatása</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pic>
        <p:nvPicPr>
          <p:cNvPr id="2" name="Picture 2" descr="Medium shot little kids studying bible">
            <a:extLst>
              <a:ext uri="{FF2B5EF4-FFF2-40B4-BE49-F238E27FC236}">
                <a16:creationId xmlns:a16="http://schemas.microsoft.com/office/drawing/2014/main" id="{8BDE0B08-7771-C896-A414-51918BA78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129" y="1395411"/>
            <a:ext cx="6683741" cy="446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049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A társas kapcsolatok támogatása</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8" name="Szövegdoboz 7">
            <a:extLst>
              <a:ext uri="{FF2B5EF4-FFF2-40B4-BE49-F238E27FC236}">
                <a16:creationId xmlns:a16="http://schemas.microsoft.com/office/drawing/2014/main" id="{7613A2D8-D19B-B4E3-4B9D-4F2690A27D6F}"/>
              </a:ext>
            </a:extLst>
          </p:cNvPr>
          <p:cNvSpPr txBox="1"/>
          <p:nvPr/>
        </p:nvSpPr>
        <p:spPr>
          <a:xfrm>
            <a:off x="781048" y="1144651"/>
            <a:ext cx="10934700" cy="4971361"/>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r>
              <a:rPr lang="hu-HU"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A</a:t>
            </a:r>
            <a:r>
              <a:rPr lang="hu-HU"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pedagógusok tapasztalatlansága, információhiánya, eszköztelensége </a:t>
            </a:r>
            <a:r>
              <a:rPr lang="hu-HU"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hu-HU" sz="2000" dirty="0">
                <a:effectLst/>
                <a:latin typeface="Open Sans" panose="020B0606030504020204" pitchFamily="34" charset="0"/>
                <a:ea typeface="Open Sans" panose="020B0606030504020204" pitchFamily="34" charset="0"/>
                <a:cs typeface="Open Sans" panose="020B0606030504020204" pitchFamily="34" charset="0"/>
              </a:rPr>
              <a:t> a látó diákokat sem tudták felkészíteni a látássérült diák érkezésére. Pedig a</a:t>
            </a:r>
            <a:r>
              <a:rPr lang="hu-HU"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támogató tanári attitűd segíthette volna az interjúalanyokat a sikeres kortárskapcsolatok kiépítésében</a:t>
            </a:r>
            <a:r>
              <a:rPr lang="hu-HU"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hu-HU"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07000"/>
              </a:lnSpc>
              <a:spcAft>
                <a:spcPts val="800"/>
              </a:spcAft>
              <a:buFont typeface="Arial" panose="020B0604020202020204" pitchFamily="34" charset="0"/>
              <a:buChar char="•"/>
            </a:pPr>
            <a:endParaRPr lang="hu-HU"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07000"/>
              </a:lnSpc>
              <a:spcAft>
                <a:spcPts val="800"/>
              </a:spcAft>
              <a:buFont typeface="Arial" panose="020B0604020202020204" pitchFamily="34" charset="0"/>
              <a:buChar char="•"/>
            </a:pPr>
            <a:r>
              <a:rPr lang="hu-HU"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Általában nem volt megfelelő a közösségbe való bevonás. Pl. </a:t>
            </a:r>
            <a:r>
              <a:rPr lang="hu-HU" sz="20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kötelező kíséret</a:t>
            </a:r>
            <a:r>
              <a:rPr lang="hu-HU"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DE más jellegű megsegítést ritkán kaptak; </a:t>
            </a:r>
            <a:r>
              <a:rPr lang="hu-HU"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nem volt elég </a:t>
            </a:r>
            <a:r>
              <a:rPr lang="hu-HU"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info</a:t>
            </a:r>
            <a:r>
              <a:rPr lang="hu-HU"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és támogatás. </a:t>
            </a:r>
            <a:r>
              <a:rPr lang="hu-HU" sz="2000" dirty="0">
                <a:effectLst/>
                <a:latin typeface="Open Sans" panose="020B0606030504020204" pitchFamily="34" charset="0"/>
                <a:ea typeface="Open Sans" panose="020B0606030504020204" pitchFamily="34" charset="0"/>
                <a:cs typeface="Open Sans" panose="020B0606030504020204" pitchFamily="34" charset="0"/>
              </a:rPr>
              <a:t>Ha megfelelő volt, az interjúalany kiemelte az osztályfőnök szerepét!</a:t>
            </a:r>
          </a:p>
          <a:p>
            <a:pPr marL="342900" indent="-342900" algn="just">
              <a:lnSpc>
                <a:spcPct val="107000"/>
              </a:lnSpc>
              <a:spcAft>
                <a:spcPts val="800"/>
              </a:spcAft>
              <a:buFont typeface="Arial" panose="020B0604020202020204" pitchFamily="34" charset="0"/>
              <a:buChar char="•"/>
            </a:pPr>
            <a:endParaRPr lang="hu-HU"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07000"/>
              </a:lnSpc>
              <a:spcAft>
                <a:spcPts val="800"/>
              </a:spcAft>
              <a:buFont typeface="Arial" panose="020B0604020202020204" pitchFamily="34" charset="0"/>
              <a:buChar char="•"/>
            </a:pPr>
            <a:r>
              <a:rPr lang="hu-HU" sz="2000" dirty="0">
                <a:effectLst/>
                <a:latin typeface="Open Sans" panose="020B0606030504020204" pitchFamily="34" charset="0"/>
                <a:ea typeface="Open Sans" panose="020B0606030504020204" pitchFamily="34" charset="0"/>
                <a:cs typeface="Open Sans" panose="020B0606030504020204" pitchFamily="34" charset="0"/>
              </a:rPr>
              <a:t>Bevonni a látássérült tanulót a közösségbe </a:t>
            </a:r>
            <a:r>
              <a:rPr lang="hu-HU" sz="2000"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oldja a szorongást, elősegíti a látó társak empátiáját </a:t>
            </a:r>
            <a:r>
              <a:rPr lang="hu-HU" sz="2000" dirty="0">
                <a:effectLst/>
                <a:latin typeface="Open Sans" panose="020B0606030504020204" pitchFamily="34" charset="0"/>
                <a:ea typeface="Open Sans" panose="020B0606030504020204" pitchFamily="34" charset="0"/>
                <a:cs typeface="Open Sans" panose="020B0606030504020204" pitchFamily="34" charset="0"/>
              </a:rPr>
              <a:t>(lásd pl. Földiné &amp; </a:t>
            </a:r>
            <a:r>
              <a:rPr lang="hu-HU" sz="2000" dirty="0" err="1">
                <a:effectLst/>
                <a:latin typeface="Open Sans" panose="020B0606030504020204" pitchFamily="34" charset="0"/>
                <a:ea typeface="Open Sans" panose="020B0606030504020204" pitchFamily="34" charset="0"/>
                <a:cs typeface="Open Sans" panose="020B0606030504020204" pitchFamily="34" charset="0"/>
              </a:rPr>
              <a:t>Hartdégen</a:t>
            </a:r>
            <a:r>
              <a:rPr lang="hu-HU" sz="2000" dirty="0">
                <a:latin typeface="Open Sans" panose="020B0606030504020204" pitchFamily="34" charset="0"/>
                <a:ea typeface="Open Sans" panose="020B0606030504020204" pitchFamily="34" charset="0"/>
                <a:cs typeface="Open Sans" panose="020B0606030504020204" pitchFamily="34" charset="0"/>
              </a:rPr>
              <a:t>, 1995; </a:t>
            </a:r>
            <a:r>
              <a:rPr lang="hu-HU" sz="2000" dirty="0" err="1">
                <a:latin typeface="Open Sans" panose="020B0606030504020204" pitchFamily="34" charset="0"/>
                <a:ea typeface="Open Sans" panose="020B0606030504020204" pitchFamily="34" charset="0"/>
                <a:cs typeface="Open Sans" panose="020B0606030504020204" pitchFamily="34" charset="0"/>
              </a:rPr>
              <a:t>Perlusz</a:t>
            </a:r>
            <a:r>
              <a:rPr lang="hu-HU" sz="2000" dirty="0">
                <a:latin typeface="Open Sans" panose="020B0606030504020204" pitchFamily="34" charset="0"/>
                <a:ea typeface="Open Sans" panose="020B0606030504020204" pitchFamily="34" charset="0"/>
                <a:cs typeface="Open Sans" panose="020B0606030504020204" pitchFamily="34" charset="0"/>
              </a:rPr>
              <a:t>, 2008; Pajor, 2017)</a:t>
            </a:r>
          </a:p>
          <a:p>
            <a:pPr marL="342900" indent="-342900" algn="just">
              <a:lnSpc>
                <a:spcPct val="107000"/>
              </a:lnSpc>
              <a:spcAft>
                <a:spcPts val="800"/>
              </a:spcAft>
              <a:buFont typeface="Arial" panose="020B0604020202020204" pitchFamily="34" charset="0"/>
              <a:buChar char="•"/>
            </a:pP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Státuszvesztés, peremhelyzet és </a:t>
            </a:r>
            <a:r>
              <a:rPr lang="hu-HU" sz="2000" dirty="0" err="1">
                <a:latin typeface="Open Sans" panose="020B0606030504020204" pitchFamily="34" charset="0"/>
                <a:ea typeface="Open Sans" panose="020B0606030504020204" pitchFamily="34" charset="0"/>
                <a:cs typeface="Open Sans" panose="020B0606030504020204" pitchFamily="34" charset="0"/>
              </a:rPr>
              <a:t>bullying</a:t>
            </a:r>
            <a:r>
              <a:rPr lang="hu-HU" sz="2000" dirty="0">
                <a:latin typeface="Open Sans" panose="020B0606030504020204" pitchFamily="34" charset="0"/>
                <a:ea typeface="Open Sans" panose="020B0606030504020204" pitchFamily="34" charset="0"/>
                <a:cs typeface="Open Sans" panose="020B0606030504020204" pitchFamily="34" charset="0"/>
              </a:rPr>
              <a:t> felismerése és kezelése (Vargáné Mező, 2011) </a:t>
            </a: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hu-HU" sz="2000" dirty="0">
                <a:latin typeface="Open Sans" panose="020B0606030504020204" pitchFamily="34" charset="0"/>
                <a:ea typeface="Open Sans" panose="020B0606030504020204" pitchFamily="34" charset="0"/>
                <a:cs typeface="Open Sans" panose="020B0606030504020204" pitchFamily="34" charset="0"/>
              </a:rPr>
              <a:t> fontos lett volna a bizalmi, tabumentes kapcsolat kiépítése a diákokkal</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8082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Idézetek a pedagógus szerepéről</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8" name="Szövegdoboz 7">
            <a:extLst>
              <a:ext uri="{FF2B5EF4-FFF2-40B4-BE49-F238E27FC236}">
                <a16:creationId xmlns:a16="http://schemas.microsoft.com/office/drawing/2014/main" id="{7613A2D8-D19B-B4E3-4B9D-4F2690A27D6F}"/>
              </a:ext>
            </a:extLst>
          </p:cNvPr>
          <p:cNvSpPr txBox="1"/>
          <p:nvPr/>
        </p:nvSpPr>
        <p:spPr>
          <a:xfrm>
            <a:off x="838200" y="1444699"/>
            <a:ext cx="10738282" cy="4438459"/>
          </a:xfrm>
          <a:prstGeom prst="rect">
            <a:avLst/>
          </a:prstGeom>
          <a:noFill/>
        </p:spPr>
        <p:txBody>
          <a:bodyPr wrap="square" rtlCol="0">
            <a:spAutoFit/>
          </a:bodyPr>
          <a:lstStyle/>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„Ha a tanárok megláttak engem, hogy egyedül vagyok és egyedül megyek, akkor a következő órán le lett szúrva az osztály, hogy &gt;&gt;Mert </a:t>
            </a:r>
            <a:r>
              <a:rPr lang="hu-HU" sz="2000" dirty="0" err="1">
                <a:latin typeface="Open Sans" panose="020B0606030504020204" pitchFamily="34" charset="0"/>
                <a:ea typeface="Open Sans" panose="020B0606030504020204" pitchFamily="34" charset="0"/>
                <a:cs typeface="Open Sans" panose="020B0606030504020204" pitchFamily="34" charset="0"/>
              </a:rPr>
              <a:t>Zeát</a:t>
            </a:r>
            <a:r>
              <a:rPr lang="hu-HU" sz="2000" dirty="0">
                <a:latin typeface="Open Sans" panose="020B0606030504020204" pitchFamily="34" charset="0"/>
                <a:ea typeface="Open Sans" panose="020B0606030504020204" pitchFamily="34" charset="0"/>
                <a:cs typeface="Open Sans" panose="020B0606030504020204" pitchFamily="34" charset="0"/>
              </a:rPr>
              <a:t> egyedül hagytátok&lt;&lt;, és ugye én hiába mondtam, hogy &gt;&gt;Nem érdekes!&lt;&lt;, meg &gt;&gt;Nem történt semmi!&lt;&lt;, de ők nyilván nem úgy vették, mert kaptak egy letolást érte. (…) mégiscsak teher volt nekik; egy folyamatos készenlét volt (…),</a:t>
            </a:r>
            <a:r>
              <a:rPr lang="hu-HU" sz="2000" b="1" dirty="0">
                <a:latin typeface="Open Sans" panose="020B0606030504020204" pitchFamily="34" charset="0"/>
                <a:ea typeface="Open Sans" panose="020B0606030504020204" pitchFamily="34" charset="0"/>
                <a:cs typeface="Open Sans" panose="020B0606030504020204" pitchFamily="34" charset="0"/>
              </a:rPr>
              <a:t> nekem is rossz volt meg nekik is</a:t>
            </a:r>
            <a:r>
              <a:rPr lang="hu-HU" sz="2000" dirty="0">
                <a:latin typeface="Open Sans" panose="020B0606030504020204" pitchFamily="34" charset="0"/>
                <a:ea typeface="Open Sans" panose="020B0606030504020204" pitchFamily="34" charset="0"/>
                <a:cs typeface="Open Sans" panose="020B0606030504020204" pitchFamily="34" charset="0"/>
              </a:rPr>
              <a:t>.” </a:t>
            </a:r>
          </a:p>
          <a:p>
            <a:pPr algn="just">
              <a:lnSpc>
                <a:spcPct val="107000"/>
              </a:lnSpc>
              <a:spcAft>
                <a:spcPts val="800"/>
              </a:spcAft>
            </a:pPr>
            <a:endParaRPr lang="hu-HU" sz="20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„ott ebből a vezető gyerekből lett egy segítendő gyerek, aki még pechjére jól is tanult, és ilyen &gt;&gt;</a:t>
            </a:r>
            <a:r>
              <a:rPr lang="hu-HU" sz="2000" dirty="0" err="1">
                <a:latin typeface="Open Sans" panose="020B0606030504020204" pitchFamily="34" charset="0"/>
                <a:ea typeface="Open Sans" panose="020B0606030504020204" pitchFamily="34" charset="0"/>
                <a:cs typeface="Open Sans" panose="020B0606030504020204" pitchFamily="34" charset="0"/>
              </a:rPr>
              <a:t>bezzeggyerek</a:t>
            </a:r>
            <a:r>
              <a:rPr lang="hu-HU" sz="2000" dirty="0">
                <a:latin typeface="Open Sans" panose="020B0606030504020204" pitchFamily="34" charset="0"/>
                <a:ea typeface="Open Sans" panose="020B0606030504020204" pitchFamily="34" charset="0"/>
                <a:cs typeface="Open Sans" panose="020B0606030504020204" pitchFamily="34" charset="0"/>
              </a:rPr>
              <a:t>&lt;&lt; lett belőle, és a kettő együtt egy ilyen elég szerencsétlen kombináció”</a:t>
            </a:r>
          </a:p>
          <a:p>
            <a:pPr algn="just">
              <a:lnSpc>
                <a:spcPct val="107000"/>
              </a:lnSpc>
              <a:spcAft>
                <a:spcPts val="800"/>
              </a:spcAft>
            </a:pP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„úgyse tudják megérteni a többiek, úgyse tudnak segíteni, és akkor így teljesen elszakadtam a baráti körömtől”</a:t>
            </a:r>
          </a:p>
        </p:txBody>
      </p:sp>
    </p:spTree>
    <p:extLst>
      <p:ext uri="{BB962C8B-B14F-4D97-AF65-F5344CB8AC3E}">
        <p14:creationId xmlns:p14="http://schemas.microsoft.com/office/powerpoint/2010/main" val="260990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Bevezetés</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387550"/>
            <a:ext cx="4653915" cy="4697696"/>
          </a:xfrm>
          <a:prstGeom prst="rect">
            <a:avLst/>
          </a:prstGeom>
          <a:noFill/>
        </p:spPr>
        <p:txBody>
          <a:bodyPr wrap="square" rtlCol="0">
            <a:spAutoFit/>
          </a:bodyPr>
          <a:lstStyle/>
          <a:p>
            <a:pPr>
              <a:lnSpc>
                <a:spcPct val="114000"/>
              </a:lnSpc>
            </a:pPr>
            <a:r>
              <a:rPr lang="hu-HU" sz="2400" b="1" dirty="0">
                <a:latin typeface="Open Sans" panose="020B0606030504020204" pitchFamily="34" charset="0"/>
                <a:ea typeface="Open Sans" panose="020B0606030504020204" pitchFamily="34" charset="0"/>
                <a:cs typeface="Open Sans" panose="020B0606030504020204" pitchFamily="34" charset="0"/>
              </a:rPr>
              <a:t>A pedagógus szerepe meghatározó </a:t>
            </a:r>
          </a:p>
          <a:p>
            <a:pPr>
              <a:lnSpc>
                <a:spcPct val="114000"/>
              </a:lnSpc>
            </a:pPr>
            <a:r>
              <a:rPr lang="hu-HU" sz="2400" dirty="0">
                <a:latin typeface="Open Sans" panose="020B0606030504020204" pitchFamily="34" charset="0"/>
                <a:ea typeface="Open Sans" panose="020B0606030504020204" pitchFamily="34" charset="0"/>
                <a:cs typeface="Open Sans" panose="020B0606030504020204" pitchFamily="34" charset="0"/>
              </a:rPr>
              <a:t>(lásd pl. Földiné &amp; </a:t>
            </a:r>
            <a:r>
              <a:rPr lang="hu-HU" sz="2400" dirty="0" err="1">
                <a:latin typeface="Open Sans" panose="020B0606030504020204" pitchFamily="34" charset="0"/>
                <a:ea typeface="Open Sans" panose="020B0606030504020204" pitchFamily="34" charset="0"/>
                <a:cs typeface="Open Sans" panose="020B0606030504020204" pitchFamily="34" charset="0"/>
              </a:rPr>
              <a:t>Hartdégen</a:t>
            </a:r>
            <a:r>
              <a:rPr lang="hu-HU" sz="2400" dirty="0">
                <a:latin typeface="Open Sans" panose="020B0606030504020204" pitchFamily="34" charset="0"/>
                <a:ea typeface="Open Sans" panose="020B0606030504020204" pitchFamily="34" charset="0"/>
                <a:cs typeface="Open Sans" panose="020B0606030504020204" pitchFamily="34" charset="0"/>
              </a:rPr>
              <a:t>, 1995; Somorjai, 2008; Győri, 2009; Vargáné, 2011; Papp &amp; </a:t>
            </a:r>
            <a:r>
              <a:rPr lang="hu-HU" sz="2400" dirty="0" err="1">
                <a:latin typeface="Open Sans" panose="020B0606030504020204" pitchFamily="34" charset="0"/>
                <a:ea typeface="Open Sans" panose="020B0606030504020204" pitchFamily="34" charset="0"/>
                <a:cs typeface="Open Sans" panose="020B0606030504020204" pitchFamily="34" charset="0"/>
              </a:rPr>
              <a:t>Perlusz</a:t>
            </a:r>
            <a:r>
              <a:rPr lang="hu-HU" sz="2400" dirty="0">
                <a:latin typeface="Open Sans" panose="020B0606030504020204" pitchFamily="34" charset="0"/>
                <a:ea typeface="Open Sans" panose="020B0606030504020204" pitchFamily="34" charset="0"/>
                <a:cs typeface="Open Sans" panose="020B0606030504020204" pitchFamily="34" charset="0"/>
              </a:rPr>
              <a:t>, 2013; Szekeres, </a:t>
            </a:r>
            <a:r>
              <a:rPr lang="hu-HU" sz="2400" dirty="0" err="1">
                <a:latin typeface="Open Sans" panose="020B0606030504020204" pitchFamily="34" charset="0"/>
                <a:ea typeface="Open Sans" panose="020B0606030504020204" pitchFamily="34" charset="0"/>
                <a:cs typeface="Open Sans" panose="020B0606030504020204" pitchFamily="34" charset="0"/>
              </a:rPr>
              <a:t>Perlusz</a:t>
            </a:r>
            <a:r>
              <a:rPr lang="hu-HU" sz="2400" dirty="0">
                <a:latin typeface="Open Sans" panose="020B0606030504020204" pitchFamily="34" charset="0"/>
                <a:ea typeface="Open Sans" panose="020B0606030504020204" pitchFamily="34" charset="0"/>
                <a:cs typeface="Open Sans" panose="020B0606030504020204" pitchFamily="34" charset="0"/>
              </a:rPr>
              <a:t>, &amp; Takács, 2013; Pajor, 2017; Pongrácz, 2015, 2017; Lendvai, Pap, &amp; </a:t>
            </a:r>
            <a:r>
              <a:rPr lang="hu-HU" sz="2400" dirty="0" err="1">
                <a:latin typeface="Open Sans" panose="020B0606030504020204" pitchFamily="34" charset="0"/>
                <a:ea typeface="Open Sans" panose="020B0606030504020204" pitchFamily="34" charset="0"/>
                <a:cs typeface="Open Sans" panose="020B0606030504020204" pitchFamily="34" charset="0"/>
              </a:rPr>
              <a:t>Nguyen</a:t>
            </a:r>
            <a:r>
              <a:rPr lang="hu-HU" sz="2400" dirty="0">
                <a:latin typeface="Open Sans" panose="020B0606030504020204" pitchFamily="34" charset="0"/>
                <a:ea typeface="Open Sans" panose="020B0606030504020204" pitchFamily="34" charset="0"/>
                <a:cs typeface="Open Sans" panose="020B0606030504020204" pitchFamily="34" charset="0"/>
              </a:rPr>
              <a:t> </a:t>
            </a:r>
            <a:r>
              <a:rPr lang="hu-HU" sz="2400" dirty="0" err="1">
                <a:latin typeface="Open Sans" panose="020B0606030504020204" pitchFamily="34" charset="0"/>
                <a:ea typeface="Open Sans" panose="020B0606030504020204" pitchFamily="34" charset="0"/>
                <a:cs typeface="Open Sans" panose="020B0606030504020204" pitchFamily="34" charset="0"/>
              </a:rPr>
              <a:t>Luu</a:t>
            </a:r>
            <a:r>
              <a:rPr lang="hu-HU" sz="2400" dirty="0">
                <a:latin typeface="Open Sans" panose="020B0606030504020204" pitchFamily="34" charset="0"/>
                <a:ea typeface="Open Sans" panose="020B0606030504020204" pitchFamily="34" charset="0"/>
                <a:cs typeface="Open Sans" panose="020B0606030504020204" pitchFamily="34" charset="0"/>
              </a:rPr>
              <a:t>, 2019; Rékasi, Papp, &amp; Sándor, 2024).</a:t>
            </a: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pic>
        <p:nvPicPr>
          <p:cNvPr id="1028" name="Picture 4" descr="Side view kids learning at sunday school">
            <a:extLst>
              <a:ext uri="{FF2B5EF4-FFF2-40B4-BE49-F238E27FC236}">
                <a16:creationId xmlns:a16="http://schemas.microsoft.com/office/drawing/2014/main" id="{D67F54F7-0E45-B960-9BC7-5F854D90F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138" y="1580493"/>
            <a:ext cx="5681662" cy="379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5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Kortársak segítő szerepe</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8" name="Szövegdoboz 7">
            <a:extLst>
              <a:ext uri="{FF2B5EF4-FFF2-40B4-BE49-F238E27FC236}">
                <a16:creationId xmlns:a16="http://schemas.microsoft.com/office/drawing/2014/main" id="{7613A2D8-D19B-B4E3-4B9D-4F2690A27D6F}"/>
              </a:ext>
            </a:extLst>
          </p:cNvPr>
          <p:cNvSpPr txBox="1"/>
          <p:nvPr/>
        </p:nvSpPr>
        <p:spPr>
          <a:xfrm>
            <a:off x="838200" y="1544715"/>
            <a:ext cx="10738282" cy="4870372"/>
          </a:xfrm>
          <a:prstGeom prst="rect">
            <a:avLst/>
          </a:prstGeom>
          <a:noFill/>
        </p:spPr>
        <p:txBody>
          <a:bodyPr wrap="square" rtlCol="0">
            <a:spAutoFit/>
          </a:bodyPr>
          <a:lstStyle/>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„az egyik padtársam diktálta le – az írásvetítőn – ami ki volt vetítve” + „dolgozatnál (…) felolvasta a példákat, és mondtam a válaszokat, és akkor írta ő is, meg írtam én is” </a:t>
            </a:r>
          </a:p>
          <a:p>
            <a:pPr algn="just">
              <a:lnSpc>
                <a:spcPct val="107000"/>
              </a:lnSpc>
              <a:spcAft>
                <a:spcPts val="800"/>
              </a:spcAft>
            </a:pPr>
            <a:endParaRPr lang="hu-HU" sz="20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„Ami a legnagyobb hasznuk volt belőlem, az ugye az, hogy rengeteget tudtak puskázni tőlem meg rólam, a képernyőmről, mindenki mellém meg mögém akart ülni. Nyilván tudtam, hogy ez nem az én személyemnek köszönhető. </a:t>
            </a:r>
            <a:r>
              <a:rPr lang="hu-HU" sz="2000" b="1" dirty="0">
                <a:latin typeface="Open Sans" panose="020B0606030504020204" pitchFamily="34" charset="0"/>
                <a:ea typeface="Open Sans" panose="020B0606030504020204" pitchFamily="34" charset="0"/>
                <a:cs typeface="Open Sans" panose="020B0606030504020204" pitchFamily="34" charset="0"/>
              </a:rPr>
              <a:t>Legalább nem voltam egyedül.</a:t>
            </a:r>
            <a:r>
              <a:rPr lang="hu-HU" sz="2000" dirty="0">
                <a:latin typeface="Open Sans" panose="020B0606030504020204" pitchFamily="34" charset="0"/>
                <a:ea typeface="Open Sans" panose="020B0606030504020204" pitchFamily="34" charset="0"/>
                <a:cs typeface="Open Sans" panose="020B0606030504020204" pitchFamily="34" charset="0"/>
              </a:rPr>
              <a:t>”</a:t>
            </a:r>
          </a:p>
          <a:p>
            <a:pPr algn="just">
              <a:lnSpc>
                <a:spcPct val="107000"/>
              </a:lnSpc>
              <a:spcAft>
                <a:spcPts val="800"/>
              </a:spcAft>
            </a:pP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„nagyon rendes gyerekek voltak, és az osztályfőnökünk is nagyon rendes volt, és a lelkükre kötötte, hogy a vak kislánynak segíteni kell, (…) de az, hogy mondjuk elhívjanak egy buliba magukkal, az negyedikben fordult először elő. (…) valahogy nem volt meg az a szoros közös kapcsolat egyikőjükkel sem”</a:t>
            </a:r>
          </a:p>
          <a:p>
            <a:pPr algn="just">
              <a:lnSpc>
                <a:spcPct val="107000"/>
              </a:lnSpc>
              <a:spcAft>
                <a:spcPts val="800"/>
              </a:spcAft>
            </a:pP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75037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Peremhelyzet és </a:t>
            </a:r>
            <a:r>
              <a:rPr lang="hu-HU" sz="3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bullying</a:t>
            </a:r>
            <a:endPar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pic>
        <p:nvPicPr>
          <p:cNvPr id="4098" name="Picture 2" descr="Kids laughing at their classmate">
            <a:extLst>
              <a:ext uri="{FF2B5EF4-FFF2-40B4-BE49-F238E27FC236}">
                <a16:creationId xmlns:a16="http://schemas.microsoft.com/office/drawing/2014/main" id="{51C7444A-673C-FFBD-6B3F-2C116C57A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919" y="1366696"/>
            <a:ext cx="6634162" cy="442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061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Peremhelyzet és </a:t>
            </a:r>
            <a:r>
              <a:rPr lang="hu-HU" sz="3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bullying</a:t>
            </a:r>
            <a:endPar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2" name="Szövegdoboz 1">
            <a:extLst>
              <a:ext uri="{FF2B5EF4-FFF2-40B4-BE49-F238E27FC236}">
                <a16:creationId xmlns:a16="http://schemas.microsoft.com/office/drawing/2014/main" id="{8116EA56-3FA3-FCDA-708B-094C6B37705B}"/>
              </a:ext>
            </a:extLst>
          </p:cNvPr>
          <p:cNvSpPr txBox="1"/>
          <p:nvPr/>
        </p:nvSpPr>
        <p:spPr>
          <a:xfrm>
            <a:off x="838200" y="1244677"/>
            <a:ext cx="10738282" cy="4532779"/>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r>
              <a:rPr lang="hu-HU" sz="2100" dirty="0">
                <a:latin typeface="Open Sans" panose="020B0606030504020204" pitchFamily="34" charset="0"/>
                <a:ea typeface="Open Sans" panose="020B0606030504020204" pitchFamily="34" charset="0"/>
                <a:cs typeface="Open Sans" panose="020B0606030504020204" pitchFamily="34" charset="0"/>
              </a:rPr>
              <a:t>Peremhelyzet, 1-2 barát (</a:t>
            </a:r>
            <a:r>
              <a:rPr lang="hu-HU" sz="2100" dirty="0" err="1">
                <a:latin typeface="Open Sans" panose="020B0606030504020204" pitchFamily="34" charset="0"/>
                <a:ea typeface="Open Sans" panose="020B0606030504020204" pitchFamily="34" charset="0"/>
                <a:cs typeface="Open Sans" panose="020B0606030504020204" pitchFamily="34" charset="0"/>
              </a:rPr>
              <a:t>Perlusz</a:t>
            </a:r>
            <a:r>
              <a:rPr lang="hu-HU" sz="2100" dirty="0">
                <a:latin typeface="Open Sans" panose="020B0606030504020204" pitchFamily="34" charset="0"/>
                <a:ea typeface="Open Sans" panose="020B0606030504020204" pitchFamily="34" charset="0"/>
                <a:cs typeface="Open Sans" panose="020B0606030504020204" pitchFamily="34" charset="0"/>
              </a:rPr>
              <a:t>, 2008), negatív attitűd miatt </a:t>
            </a:r>
            <a:r>
              <a:rPr lang="hu-HU" sz="21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2100" dirty="0">
                <a:latin typeface="Open Sans" panose="020B0606030504020204" pitchFamily="34" charset="0"/>
                <a:ea typeface="Open Sans" panose="020B0606030504020204" pitchFamily="34" charset="0"/>
                <a:cs typeface="Open Sans" panose="020B0606030504020204" pitchFamily="34" charset="0"/>
              </a:rPr>
              <a:t>magányosabbak és szorongóbbak (</a:t>
            </a:r>
            <a:r>
              <a:rPr lang="hu-HU" sz="2100" dirty="0" err="1">
                <a:latin typeface="Open Sans" panose="020B0606030504020204" pitchFamily="34" charset="0"/>
                <a:ea typeface="Open Sans" panose="020B0606030504020204" pitchFamily="34" charset="0"/>
                <a:cs typeface="Open Sans" panose="020B0606030504020204" pitchFamily="34" charset="0"/>
              </a:rPr>
              <a:t>Hamurcu</a:t>
            </a:r>
            <a:r>
              <a:rPr lang="hu-HU" sz="2100" dirty="0">
                <a:latin typeface="Open Sans" panose="020B0606030504020204" pitchFamily="34" charset="0"/>
                <a:ea typeface="Open Sans" panose="020B0606030504020204" pitchFamily="34" charset="0"/>
                <a:cs typeface="Open Sans" panose="020B0606030504020204" pitchFamily="34" charset="0"/>
              </a:rPr>
              <a:t> és </a:t>
            </a:r>
            <a:r>
              <a:rPr lang="hu-HU" sz="2100" dirty="0" err="1">
                <a:latin typeface="Open Sans" panose="020B0606030504020204" pitchFamily="34" charset="0"/>
                <a:ea typeface="Open Sans" panose="020B0606030504020204" pitchFamily="34" charset="0"/>
                <a:cs typeface="Open Sans" panose="020B0606030504020204" pitchFamily="34" charset="0"/>
              </a:rPr>
              <a:t>mtsai</a:t>
            </a:r>
            <a:r>
              <a:rPr lang="hu-HU" sz="2100" dirty="0">
                <a:latin typeface="Open Sans" panose="020B0606030504020204" pitchFamily="34" charset="0"/>
                <a:ea typeface="Open Sans" panose="020B0606030504020204" pitchFamily="34" charset="0"/>
                <a:cs typeface="Open Sans" panose="020B0606030504020204" pitchFamily="34" charset="0"/>
              </a:rPr>
              <a:t>, 2016) </a:t>
            </a:r>
            <a:r>
              <a:rPr lang="hu-HU" sz="21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negatív önértékelés  célponttá válhatnak: </a:t>
            </a:r>
            <a:r>
              <a:rPr lang="hu-HU" sz="2100" dirty="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bullying</a:t>
            </a:r>
            <a:endParaRPr lang="hu-HU" sz="21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07000"/>
              </a:lnSpc>
              <a:spcAft>
                <a:spcPts val="800"/>
              </a:spcAft>
              <a:buFont typeface="Arial" panose="020B0604020202020204" pitchFamily="34" charset="0"/>
              <a:buChar char="•"/>
            </a:pPr>
            <a:r>
              <a:rPr lang="hu-HU" sz="2100" dirty="0">
                <a:latin typeface="Open Sans" panose="020B0606030504020204" pitchFamily="34" charset="0"/>
                <a:ea typeface="Open Sans" panose="020B0606030504020204" pitchFamily="34" charset="0"/>
                <a:cs typeface="Open Sans" panose="020B0606030504020204" pitchFamily="34" charset="0"/>
              </a:rPr>
              <a:t>A látható fogyatékossággal élő gyermekek gyakrabban válnak </a:t>
            </a:r>
            <a:r>
              <a:rPr lang="hu-HU" sz="2100" dirty="0" err="1">
                <a:latin typeface="Open Sans" panose="020B0606030504020204" pitchFamily="34" charset="0"/>
                <a:ea typeface="Open Sans" panose="020B0606030504020204" pitchFamily="34" charset="0"/>
                <a:cs typeface="Open Sans" panose="020B0606030504020204" pitchFamily="34" charset="0"/>
              </a:rPr>
              <a:t>bullying</a:t>
            </a:r>
            <a:r>
              <a:rPr lang="hu-HU" sz="2100" dirty="0">
                <a:latin typeface="Open Sans" panose="020B0606030504020204" pitchFamily="34" charset="0"/>
                <a:ea typeface="Open Sans" panose="020B0606030504020204" pitchFamily="34" charset="0"/>
                <a:cs typeface="Open Sans" panose="020B0606030504020204" pitchFamily="34" charset="0"/>
              </a:rPr>
              <a:t> áldozatává (</a:t>
            </a:r>
            <a:r>
              <a:rPr lang="hu-HU" sz="2100" dirty="0" err="1">
                <a:latin typeface="Open Sans" panose="020B0606030504020204" pitchFamily="34" charset="0"/>
                <a:ea typeface="Open Sans" panose="020B0606030504020204" pitchFamily="34" charset="0"/>
                <a:cs typeface="Open Sans" panose="020B0606030504020204" pitchFamily="34" charset="0"/>
              </a:rPr>
              <a:t>Lightfoot</a:t>
            </a:r>
            <a:r>
              <a:rPr lang="hu-HU" sz="2100" dirty="0">
                <a:latin typeface="Open Sans" panose="020B0606030504020204" pitchFamily="34" charset="0"/>
                <a:ea typeface="Open Sans" panose="020B0606030504020204" pitchFamily="34" charset="0"/>
                <a:cs typeface="Open Sans" panose="020B0606030504020204" pitchFamily="34" charset="0"/>
              </a:rPr>
              <a:t> és </a:t>
            </a:r>
            <a:r>
              <a:rPr lang="hu-HU" sz="2100" dirty="0" err="1">
                <a:latin typeface="Open Sans" panose="020B0606030504020204" pitchFamily="34" charset="0"/>
                <a:ea typeface="Open Sans" panose="020B0606030504020204" pitchFamily="34" charset="0"/>
                <a:cs typeface="Open Sans" panose="020B0606030504020204" pitchFamily="34" charset="0"/>
              </a:rPr>
              <a:t>mtsai</a:t>
            </a:r>
            <a:r>
              <a:rPr lang="hu-HU" sz="2100" dirty="0">
                <a:latin typeface="Open Sans" panose="020B0606030504020204" pitchFamily="34" charset="0"/>
                <a:ea typeface="Open Sans" panose="020B0606030504020204" pitchFamily="34" charset="0"/>
                <a:cs typeface="Open Sans" panose="020B0606030504020204" pitchFamily="34" charset="0"/>
              </a:rPr>
              <a:t>, 1999; </a:t>
            </a:r>
            <a:r>
              <a:rPr lang="hu-HU" sz="2100" dirty="0" err="1">
                <a:latin typeface="Open Sans" panose="020B0606030504020204" pitchFamily="34" charset="0"/>
                <a:ea typeface="Open Sans" panose="020B0606030504020204" pitchFamily="34" charset="0"/>
                <a:cs typeface="Open Sans" panose="020B0606030504020204" pitchFamily="34" charset="0"/>
              </a:rPr>
              <a:t>Pinquart</a:t>
            </a:r>
            <a:r>
              <a:rPr lang="hu-HU" sz="2100" dirty="0">
                <a:latin typeface="Open Sans" panose="020B0606030504020204" pitchFamily="34" charset="0"/>
                <a:ea typeface="Open Sans" panose="020B0606030504020204" pitchFamily="34" charset="0"/>
                <a:cs typeface="Open Sans" panose="020B0606030504020204" pitchFamily="34" charset="0"/>
              </a:rPr>
              <a:t>, 2017; </a:t>
            </a:r>
            <a:r>
              <a:rPr lang="hu-HU" sz="2100" dirty="0" err="1">
                <a:latin typeface="Open Sans" panose="020B0606030504020204" pitchFamily="34" charset="0"/>
                <a:ea typeface="Open Sans" panose="020B0606030504020204" pitchFamily="34" charset="0"/>
                <a:cs typeface="Open Sans" panose="020B0606030504020204" pitchFamily="34" charset="0"/>
              </a:rPr>
              <a:t>Chatzitheochari</a:t>
            </a:r>
            <a:r>
              <a:rPr lang="hu-HU" sz="2100" dirty="0">
                <a:latin typeface="Open Sans" panose="020B0606030504020204" pitchFamily="34" charset="0"/>
                <a:ea typeface="Open Sans" panose="020B0606030504020204" pitchFamily="34" charset="0"/>
                <a:cs typeface="Open Sans" panose="020B0606030504020204" pitchFamily="34" charset="0"/>
              </a:rPr>
              <a:t> és </a:t>
            </a:r>
            <a:r>
              <a:rPr lang="hu-HU" sz="2100" dirty="0" err="1">
                <a:latin typeface="Open Sans" panose="020B0606030504020204" pitchFamily="34" charset="0"/>
                <a:ea typeface="Open Sans" panose="020B0606030504020204" pitchFamily="34" charset="0"/>
                <a:cs typeface="Open Sans" panose="020B0606030504020204" pitchFamily="34" charset="0"/>
              </a:rPr>
              <a:t>mtsai</a:t>
            </a:r>
            <a:r>
              <a:rPr lang="hu-HU" sz="2100" dirty="0">
                <a:latin typeface="Open Sans" panose="020B0606030504020204" pitchFamily="34" charset="0"/>
                <a:ea typeface="Open Sans" panose="020B0606030504020204" pitchFamily="34" charset="0"/>
                <a:cs typeface="Open Sans" panose="020B0606030504020204" pitchFamily="34" charset="0"/>
              </a:rPr>
              <a:t>, 2016; Malian, 2012), a látássérült személyek fokozottan kitettek (</a:t>
            </a:r>
            <a:r>
              <a:rPr lang="hu-HU" sz="2100" dirty="0" err="1">
                <a:latin typeface="Open Sans" panose="020B0606030504020204" pitchFamily="34" charset="0"/>
                <a:ea typeface="Open Sans" panose="020B0606030504020204" pitchFamily="34" charset="0"/>
                <a:cs typeface="Open Sans" panose="020B0606030504020204" pitchFamily="34" charset="0"/>
              </a:rPr>
              <a:t>Pinquart</a:t>
            </a:r>
            <a:r>
              <a:rPr lang="hu-HU" sz="2100" dirty="0">
                <a:latin typeface="Open Sans" panose="020B0606030504020204" pitchFamily="34" charset="0"/>
                <a:ea typeface="Open Sans" panose="020B0606030504020204" pitchFamily="34" charset="0"/>
                <a:cs typeface="Open Sans" panose="020B0606030504020204" pitchFamily="34" charset="0"/>
              </a:rPr>
              <a:t>, 2017). </a:t>
            </a:r>
          </a:p>
          <a:p>
            <a:pPr marL="342900" indent="-342900" algn="just">
              <a:lnSpc>
                <a:spcPct val="107000"/>
              </a:lnSpc>
              <a:spcAft>
                <a:spcPts val="800"/>
              </a:spcAft>
              <a:buFont typeface="Arial" panose="020B0604020202020204" pitchFamily="34" charset="0"/>
              <a:buChar char="•"/>
            </a:pPr>
            <a:r>
              <a:rPr lang="hu-HU" sz="2100" dirty="0">
                <a:latin typeface="Open Sans" panose="020B0606030504020204" pitchFamily="34" charset="0"/>
                <a:ea typeface="Open Sans" panose="020B0606030504020204" pitchFamily="34" charset="0"/>
                <a:cs typeface="Open Sans" panose="020B0606030504020204" pitchFamily="34" charset="0"/>
              </a:rPr>
              <a:t>A </a:t>
            </a:r>
            <a:r>
              <a:rPr lang="hu-HU" sz="2100" dirty="0" err="1">
                <a:latin typeface="Open Sans" panose="020B0606030504020204" pitchFamily="34" charset="0"/>
                <a:ea typeface="Open Sans" panose="020B0606030504020204" pitchFamily="34" charset="0"/>
                <a:cs typeface="Open Sans" panose="020B0606030504020204" pitchFamily="34" charset="0"/>
              </a:rPr>
              <a:t>bullying</a:t>
            </a:r>
            <a:r>
              <a:rPr lang="hu-HU" sz="2100" dirty="0">
                <a:latin typeface="Open Sans" panose="020B0606030504020204" pitchFamily="34" charset="0"/>
                <a:ea typeface="Open Sans" panose="020B0606030504020204" pitchFamily="34" charset="0"/>
                <a:cs typeface="Open Sans" panose="020B0606030504020204" pitchFamily="34" charset="0"/>
              </a:rPr>
              <a:t> áldozatai az önértékelési problémákkal való küzdelem során visszahúzódóvá és passzívvá válhatnak (vö. </a:t>
            </a:r>
            <a:r>
              <a:rPr lang="hu-HU" sz="2100" dirty="0" err="1">
                <a:latin typeface="Open Sans" panose="020B0606030504020204" pitchFamily="34" charset="0"/>
                <a:ea typeface="Open Sans" panose="020B0606030504020204" pitchFamily="34" charset="0"/>
                <a:cs typeface="Open Sans" panose="020B0606030504020204" pitchFamily="34" charset="0"/>
              </a:rPr>
              <a:t>Hazler</a:t>
            </a:r>
            <a:r>
              <a:rPr lang="hu-HU" sz="2100" dirty="0">
                <a:latin typeface="Open Sans" panose="020B0606030504020204" pitchFamily="34" charset="0"/>
                <a:ea typeface="Open Sans" panose="020B0606030504020204" pitchFamily="34" charset="0"/>
                <a:cs typeface="Open Sans" panose="020B0606030504020204" pitchFamily="34" charset="0"/>
              </a:rPr>
              <a:t> és </a:t>
            </a:r>
            <a:r>
              <a:rPr lang="hu-HU" sz="2100" dirty="0" err="1">
                <a:latin typeface="Open Sans" panose="020B0606030504020204" pitchFamily="34" charset="0"/>
                <a:ea typeface="Open Sans" panose="020B0606030504020204" pitchFamily="34" charset="0"/>
                <a:cs typeface="Open Sans" panose="020B0606030504020204" pitchFamily="34" charset="0"/>
              </a:rPr>
              <a:t>mtsai</a:t>
            </a:r>
            <a:r>
              <a:rPr lang="hu-HU" sz="2100" dirty="0">
                <a:latin typeface="Open Sans" panose="020B0606030504020204" pitchFamily="34" charset="0"/>
                <a:ea typeface="Open Sans" panose="020B0606030504020204" pitchFamily="34" charset="0"/>
                <a:cs typeface="Open Sans" panose="020B0606030504020204" pitchFamily="34" charset="0"/>
              </a:rPr>
              <a:t>, 2001; Mihály, 2005). </a:t>
            </a:r>
          </a:p>
          <a:p>
            <a:pPr marL="342900" indent="-342900" algn="just">
              <a:lnSpc>
                <a:spcPct val="107000"/>
              </a:lnSpc>
              <a:spcAft>
                <a:spcPts val="800"/>
              </a:spcAft>
              <a:buFont typeface="Arial" panose="020B0604020202020204" pitchFamily="34" charset="0"/>
              <a:buChar char="•"/>
            </a:pPr>
            <a:r>
              <a:rPr lang="hu-HU" sz="2100" dirty="0">
                <a:latin typeface="Open Sans" panose="020B0606030504020204" pitchFamily="34" charset="0"/>
                <a:ea typeface="Open Sans" panose="020B0606030504020204" pitchFamily="34" charset="0"/>
                <a:cs typeface="Open Sans" panose="020B0606030504020204" pitchFamily="34" charset="0"/>
              </a:rPr>
              <a:t>A pszichés jóllét helyreállításának elengedhetetlen feltétele, hogy a bántalmazott diákok segítséget tudjanak kérni a társaiktól, </a:t>
            </a:r>
            <a:r>
              <a:rPr lang="hu-HU" sz="2100" dirty="0" err="1">
                <a:latin typeface="Open Sans" panose="020B0606030504020204" pitchFamily="34" charset="0"/>
                <a:ea typeface="Open Sans" panose="020B0606030504020204" pitchFamily="34" charset="0"/>
                <a:cs typeface="Open Sans" panose="020B0606030504020204" pitchFamily="34" charset="0"/>
              </a:rPr>
              <a:t>szüleiktől</a:t>
            </a:r>
            <a:r>
              <a:rPr lang="hu-HU" sz="2100" dirty="0">
                <a:latin typeface="Open Sans" panose="020B0606030504020204" pitchFamily="34" charset="0"/>
                <a:ea typeface="Open Sans" panose="020B0606030504020204" pitchFamily="34" charset="0"/>
                <a:cs typeface="Open Sans" panose="020B0606030504020204" pitchFamily="34" charset="0"/>
              </a:rPr>
              <a:t> vagy tanáraiktól, azonban a pedagógusok gyakran csak a fizikai bántalmazás megjelenésekor szembesülnek a felszínre került problémával (Lendvai, Horváth, Dóczi-Vámos, &amp; </a:t>
            </a:r>
            <a:r>
              <a:rPr lang="hu-HU" sz="2100" dirty="0" err="1">
                <a:latin typeface="Open Sans" panose="020B0606030504020204" pitchFamily="34" charset="0"/>
                <a:ea typeface="Open Sans" panose="020B0606030504020204" pitchFamily="34" charset="0"/>
                <a:cs typeface="Open Sans" panose="020B0606030504020204" pitchFamily="34" charset="0"/>
              </a:rPr>
              <a:t>Jozifek</a:t>
            </a:r>
            <a:r>
              <a:rPr lang="hu-HU" sz="2100" dirty="0">
                <a:latin typeface="Open Sans" panose="020B0606030504020204" pitchFamily="34" charset="0"/>
                <a:ea typeface="Open Sans" panose="020B0606030504020204" pitchFamily="34" charset="0"/>
                <a:cs typeface="Open Sans" panose="020B0606030504020204" pitchFamily="34" charset="0"/>
              </a:rPr>
              <a:t>, 2018).</a:t>
            </a:r>
          </a:p>
        </p:txBody>
      </p:sp>
    </p:spTree>
    <p:extLst>
      <p:ext uri="{BB962C8B-B14F-4D97-AF65-F5344CB8AC3E}">
        <p14:creationId xmlns:p14="http://schemas.microsoft.com/office/powerpoint/2010/main" val="4112280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Peremhelyzet</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2" name="Tartalom helye 2">
            <a:extLst>
              <a:ext uri="{FF2B5EF4-FFF2-40B4-BE49-F238E27FC236}">
                <a16:creationId xmlns:a16="http://schemas.microsoft.com/office/drawing/2014/main" id="{1A82128A-85D5-978A-8D18-B96A627981BF}"/>
              </a:ext>
            </a:extLst>
          </p:cNvPr>
          <p:cNvSpPr>
            <a:spLocks noGrp="1"/>
          </p:cNvSpPr>
          <p:nvPr>
            <p:ph idx="1"/>
          </p:nvPr>
        </p:nvSpPr>
        <p:spPr>
          <a:xfrm>
            <a:off x="838200" y="1639883"/>
            <a:ext cx="5257800" cy="4103688"/>
          </a:xfrm>
        </p:spPr>
        <p:txBody>
          <a:bodyPr>
            <a:normAutofit fontScale="77500" lnSpcReduction="20000"/>
          </a:bodyPr>
          <a:lstStyle/>
          <a:p>
            <a:pPr marL="0" indent="0" algn="just">
              <a:lnSpc>
                <a:spcPct val="107000"/>
              </a:lnSpc>
              <a:spcAft>
                <a:spcPts val="800"/>
              </a:spcAft>
              <a:buNone/>
            </a:pPr>
            <a:r>
              <a:rPr lang="hu-HU" sz="2800" dirty="0">
                <a:latin typeface="Open Sans" panose="020B0606030504020204" pitchFamily="34" charset="0"/>
                <a:ea typeface="Open Sans" panose="020B0606030504020204" pitchFamily="34" charset="0"/>
                <a:cs typeface="Open Sans" panose="020B0606030504020204" pitchFamily="34" charset="0"/>
              </a:rPr>
              <a:t>„„a beilleszkedés az szerintem köszönhető az osztályfőnökünknek”</a:t>
            </a:r>
          </a:p>
          <a:p>
            <a:pPr marL="0" indent="0" algn="just">
              <a:lnSpc>
                <a:spcPct val="107000"/>
              </a:lnSpc>
              <a:spcAft>
                <a:spcPts val="800"/>
              </a:spcAft>
              <a:buNone/>
            </a:pPr>
            <a:r>
              <a:rPr lang="hu-HU" sz="2800" dirty="0">
                <a:latin typeface="Open Sans" panose="020B0606030504020204" pitchFamily="34" charset="0"/>
                <a:ea typeface="Open Sans" panose="020B0606030504020204" pitchFamily="34" charset="0"/>
                <a:cs typeface="Open Sans" panose="020B0606030504020204" pitchFamily="34" charset="0"/>
              </a:rPr>
              <a:t>„a tanárok jó része sem csinálja ezt a mediátori szerepkört általában”</a:t>
            </a:r>
          </a:p>
          <a:p>
            <a:pPr marL="0" indent="0" algn="just">
              <a:lnSpc>
                <a:spcPct val="107000"/>
              </a:lnSpc>
              <a:spcAft>
                <a:spcPts val="800"/>
              </a:spcAft>
              <a:buNone/>
            </a:pPr>
            <a:r>
              <a:rPr lang="hu-HU" dirty="0">
                <a:latin typeface="Open Sans" panose="020B0606030504020204" pitchFamily="34" charset="0"/>
                <a:ea typeface="Open Sans" panose="020B0606030504020204" pitchFamily="34" charset="0"/>
                <a:cs typeface="Open Sans" panose="020B0606030504020204" pitchFamily="34" charset="0"/>
              </a:rPr>
              <a:t>„a tanárok semmilyen jelentős módon nem segítették az én társadalomba… vagy hát jelen esetben a közösségbe való beilleszkedésem”</a:t>
            </a:r>
          </a:p>
          <a:p>
            <a:pPr marL="0" indent="0" algn="just">
              <a:lnSpc>
                <a:spcPct val="107000"/>
              </a:lnSpc>
              <a:spcAft>
                <a:spcPts val="800"/>
              </a:spcAft>
              <a:buNone/>
            </a:pPr>
            <a:r>
              <a:rPr lang="hu-HU" sz="2800" dirty="0">
                <a:latin typeface="Open Sans" panose="020B0606030504020204" pitchFamily="34" charset="0"/>
                <a:ea typeface="Open Sans" panose="020B0606030504020204" pitchFamily="34" charset="0"/>
                <a:cs typeface="Open Sans" panose="020B0606030504020204" pitchFamily="34" charset="0"/>
              </a:rPr>
              <a:t>„különc vagy kakukktojás, vagy nem tudom, mi voltam, attól is, hogy látássérült vagyok” + „stréber pozíció”</a:t>
            </a:r>
          </a:p>
          <a:p>
            <a:pPr marL="0" indent="0" algn="just">
              <a:lnSpc>
                <a:spcPct val="107000"/>
              </a:lnSpc>
              <a:spcAft>
                <a:spcPts val="800"/>
              </a:spcAft>
              <a:buNone/>
            </a:pPr>
            <a:endParaRPr lang="hu-HU"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2" descr="Person suffering from bullying">
            <a:extLst>
              <a:ext uri="{FF2B5EF4-FFF2-40B4-BE49-F238E27FC236}">
                <a16:creationId xmlns:a16="http://schemas.microsoft.com/office/drawing/2014/main" id="{8A7A91FD-E980-C31B-D854-8595FFD8C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807" y="1971675"/>
            <a:ext cx="5272968" cy="351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061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Peremhelyzet és </a:t>
            </a:r>
            <a:r>
              <a:rPr lang="hu-HU" sz="3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bullying</a:t>
            </a:r>
            <a:endPar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2" name="Szövegdoboz 1">
            <a:extLst>
              <a:ext uri="{FF2B5EF4-FFF2-40B4-BE49-F238E27FC236}">
                <a16:creationId xmlns:a16="http://schemas.microsoft.com/office/drawing/2014/main" id="{8116EA56-3FA3-FCDA-708B-094C6B37705B}"/>
              </a:ext>
            </a:extLst>
          </p:cNvPr>
          <p:cNvSpPr txBox="1"/>
          <p:nvPr/>
        </p:nvSpPr>
        <p:spPr>
          <a:xfrm>
            <a:off x="838200" y="1216099"/>
            <a:ext cx="10738282" cy="4562596"/>
          </a:xfrm>
          <a:prstGeom prst="rect">
            <a:avLst/>
          </a:prstGeom>
          <a:noFill/>
        </p:spPr>
        <p:txBody>
          <a:bodyPr wrap="square" rtlCol="0">
            <a:spAutoFit/>
          </a:bodyPr>
          <a:lstStyle/>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A szegregált és az integrált intézményekben egyaránt kiemelt hangsúlyt kell fektetni a megfelelő kortársközösség kialakítására, a peremhelyzetbe került diákok megsegítésére, valamint a </a:t>
            </a:r>
            <a:r>
              <a:rPr lang="hu-HU" sz="2000" dirty="0" err="1">
                <a:latin typeface="Open Sans" panose="020B0606030504020204" pitchFamily="34" charset="0"/>
                <a:ea typeface="Open Sans" panose="020B0606030504020204" pitchFamily="34" charset="0"/>
                <a:cs typeface="Open Sans" panose="020B0606030504020204" pitchFamily="34" charset="0"/>
              </a:rPr>
              <a:t>bullying</a:t>
            </a:r>
            <a:r>
              <a:rPr lang="hu-HU" sz="2000" dirty="0">
                <a:latin typeface="Open Sans" panose="020B0606030504020204" pitchFamily="34" charset="0"/>
                <a:ea typeface="Open Sans" panose="020B0606030504020204" pitchFamily="34" charset="0"/>
                <a:cs typeface="Open Sans" panose="020B0606030504020204" pitchFamily="34" charset="0"/>
              </a:rPr>
              <a:t> hatékony kezelésére (vö. Vargáné Mező, 2011), amely azonban a legtöbb esetben nem teljesült.</a:t>
            </a: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Jellemző a pedagógus áldozathibáztató fellépése, pedig a megfelelő helyzetkezelés jelentős támogatást nyújthatna (lásd pl. Lendvai és </a:t>
            </a:r>
            <a:r>
              <a:rPr lang="hu-HU" sz="2000" dirty="0" err="1">
                <a:latin typeface="Open Sans" panose="020B0606030504020204" pitchFamily="34" charset="0"/>
                <a:ea typeface="Open Sans" panose="020B0606030504020204" pitchFamily="34" charset="0"/>
                <a:cs typeface="Open Sans" panose="020B0606030504020204" pitchFamily="34" charset="0"/>
              </a:rPr>
              <a:t>mtsai</a:t>
            </a:r>
            <a:r>
              <a:rPr lang="hu-HU" sz="2000" dirty="0">
                <a:latin typeface="Open Sans" panose="020B0606030504020204" pitchFamily="34" charset="0"/>
                <a:ea typeface="Open Sans" panose="020B0606030504020204" pitchFamily="34" charset="0"/>
                <a:cs typeface="Open Sans" panose="020B0606030504020204" pitchFamily="34" charset="0"/>
              </a:rPr>
              <a:t>, 2018).</a:t>
            </a:r>
          </a:p>
          <a:p>
            <a:pPr algn="just">
              <a:lnSpc>
                <a:spcPct val="107000"/>
              </a:lnSpc>
              <a:spcAft>
                <a:spcPts val="800"/>
              </a:spcAft>
            </a:pPr>
            <a:r>
              <a:rPr lang="hu-HU" sz="2000" b="1" dirty="0">
                <a:latin typeface="Open Sans" panose="020B0606030504020204" pitchFamily="34" charset="0"/>
                <a:ea typeface="Open Sans" panose="020B0606030504020204" pitchFamily="34" charset="0"/>
                <a:cs typeface="Open Sans" panose="020B0606030504020204" pitchFamily="34" charset="0"/>
              </a:rPr>
              <a:t>ESET: </a:t>
            </a:r>
            <a:r>
              <a:rPr lang="hu-HU" sz="2000" dirty="0">
                <a:latin typeface="Open Sans" panose="020B0606030504020204" pitchFamily="34" charset="0"/>
                <a:ea typeface="Open Sans" panose="020B0606030504020204" pitchFamily="34" charset="0"/>
                <a:cs typeface="Open Sans" panose="020B0606030504020204" pitchFamily="34" charset="0"/>
              </a:rPr>
              <a:t>Emese esetében a tanári kar ismerte a kiközösített diák helyzetét, mégsem tett semmit a helyzet megoldásáért, sőt teret adott a verbális bántalmazásnak. Egyedül osztályfőnöke kísérelte meg orvosolni az esetet úgy, hogy – Emese megkérdezése nélkül – érzékenyítő szándékkal kinyomtatott egy kicsinyített betűméretű feladatlapot az osztálynak, hátha ezzel perspektívaváltásra bírhatja az osztályt, azonban ekkorra a tanárok, diákok és azok szüleinek ellenséges attitűdje olyan mértékűvé vált, amelyet nem tudtak pozitív irányba fordítani. </a:t>
            </a: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2000" i="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Mit gondoltok erről a lépésről?</a:t>
            </a:r>
            <a:endParaRPr lang="hu-HU" sz="2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28083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Idézetek a </a:t>
            </a:r>
            <a:r>
              <a:rPr lang="hu-HU" sz="3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bullyingról</a:t>
            </a:r>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2" name="Szövegdoboz 1">
            <a:extLst>
              <a:ext uri="{FF2B5EF4-FFF2-40B4-BE49-F238E27FC236}">
                <a16:creationId xmlns:a16="http://schemas.microsoft.com/office/drawing/2014/main" id="{8116EA56-3FA3-FCDA-708B-094C6B37705B}"/>
              </a:ext>
            </a:extLst>
          </p:cNvPr>
          <p:cNvSpPr txBox="1"/>
          <p:nvPr/>
        </p:nvSpPr>
        <p:spPr>
          <a:xfrm>
            <a:off x="766759" y="1149646"/>
            <a:ext cx="11149013" cy="4981172"/>
          </a:xfrm>
          <a:prstGeom prst="rect">
            <a:avLst/>
          </a:prstGeom>
          <a:noFill/>
        </p:spPr>
        <p:txBody>
          <a:bodyPr wrap="square" rtlCol="0">
            <a:spAutoFit/>
          </a:bodyPr>
          <a:lstStyle/>
          <a:p>
            <a:pPr algn="just">
              <a:lnSpc>
                <a:spcPct val="107000"/>
              </a:lnSpc>
              <a:spcAft>
                <a:spcPts val="800"/>
              </a:spcAft>
            </a:pPr>
            <a:r>
              <a:rPr lang="hu-HU" sz="2100" dirty="0">
                <a:latin typeface="Open Sans" panose="020B0606030504020204" pitchFamily="34" charset="0"/>
                <a:ea typeface="Open Sans" panose="020B0606030504020204" pitchFamily="34" charset="0"/>
                <a:cs typeface="Open Sans" panose="020B0606030504020204" pitchFamily="34" charset="0"/>
              </a:rPr>
              <a:t>„Alapvetően pozitívan fogadtak. (…), volt olyan, aki így kirakta a lábát, meg szórakozott velem, meg volt, aki így </a:t>
            </a:r>
            <a:r>
              <a:rPr lang="hu-HU" sz="2100" dirty="0" err="1">
                <a:latin typeface="Open Sans" panose="020B0606030504020204" pitchFamily="34" charset="0"/>
                <a:ea typeface="Open Sans" panose="020B0606030504020204" pitchFamily="34" charset="0"/>
                <a:cs typeface="Open Sans" panose="020B0606030504020204" pitchFamily="34" charset="0"/>
              </a:rPr>
              <a:t>beszólogatott</a:t>
            </a:r>
            <a:r>
              <a:rPr lang="hu-HU" sz="2100" dirty="0">
                <a:latin typeface="Open Sans" panose="020B0606030504020204" pitchFamily="34" charset="0"/>
                <a:ea typeface="Open Sans" panose="020B0606030504020204" pitchFamily="34" charset="0"/>
                <a:cs typeface="Open Sans" panose="020B0606030504020204" pitchFamily="34" charset="0"/>
              </a:rPr>
              <a:t>, ilyenek azért voltak, de a legtöbb közösségben – nem azt mondom, hogy minden közösségben van, de a legtöbb helyen – azért ez előfordulhat”.</a:t>
            </a:r>
          </a:p>
          <a:p>
            <a:pPr algn="just">
              <a:lnSpc>
                <a:spcPct val="107000"/>
              </a:lnSpc>
              <a:spcAft>
                <a:spcPts val="800"/>
              </a:spcAft>
            </a:pPr>
            <a:endParaRPr lang="hu-HU" sz="21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100" dirty="0">
                <a:latin typeface="Open Sans" panose="020B0606030504020204" pitchFamily="34" charset="0"/>
                <a:ea typeface="Open Sans" panose="020B0606030504020204" pitchFamily="34" charset="0"/>
                <a:cs typeface="Open Sans" panose="020B0606030504020204" pitchFamily="34" charset="0"/>
              </a:rPr>
              <a:t>„eleinte minden nagyon jó volt az osztálytársakkal kapcsolatban. Fokozatosan kerültem újra perifériára. (…) 8. év végén odáig süllyedtünk, hogy az egyik osztálytársam – a mai napig nem tudom, hogy ki volt az – kővel dobált meg engem egy kirándulás alkalmával.”</a:t>
            </a:r>
          </a:p>
          <a:p>
            <a:pPr algn="just">
              <a:lnSpc>
                <a:spcPct val="107000"/>
              </a:lnSpc>
              <a:spcAft>
                <a:spcPts val="800"/>
              </a:spcAft>
            </a:pPr>
            <a:endParaRPr lang="hu-HU" sz="21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100" dirty="0">
                <a:latin typeface="Open Sans" panose="020B0606030504020204" pitchFamily="34" charset="0"/>
                <a:ea typeface="Open Sans" panose="020B0606030504020204" pitchFamily="34" charset="0"/>
                <a:cs typeface="Open Sans" panose="020B0606030504020204" pitchFamily="34" charset="0"/>
              </a:rPr>
              <a:t>„nap mint nap egyedül voltam, magányos voltam: azt mondták, hogy a vakság terjed, ők nem érnek hozzám. Az első nap próbáltam fehér bottal közlekedni, kilökték a kezemből, és azon röhögtek, hogy hogy találom meg a földön, miközben rugdosták arrébb a fehér botomat.”</a:t>
            </a:r>
          </a:p>
        </p:txBody>
      </p:sp>
    </p:spTree>
    <p:extLst>
      <p:ext uri="{BB962C8B-B14F-4D97-AF65-F5344CB8AC3E}">
        <p14:creationId xmlns:p14="http://schemas.microsoft.com/office/powerpoint/2010/main" val="279847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Bullying</a:t>
            </a:r>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vakszuri</a:t>
            </a:r>
            <a:endPar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2" name="Szövegdoboz 1">
            <a:extLst>
              <a:ext uri="{FF2B5EF4-FFF2-40B4-BE49-F238E27FC236}">
                <a16:creationId xmlns:a16="http://schemas.microsoft.com/office/drawing/2014/main" id="{8116EA56-3FA3-FCDA-708B-094C6B37705B}"/>
              </a:ext>
            </a:extLst>
          </p:cNvPr>
          <p:cNvSpPr txBox="1"/>
          <p:nvPr/>
        </p:nvSpPr>
        <p:spPr>
          <a:xfrm>
            <a:off x="838200" y="1563993"/>
            <a:ext cx="10738282" cy="3903954"/>
          </a:xfrm>
          <a:prstGeom prst="rect">
            <a:avLst/>
          </a:prstGeom>
          <a:noFill/>
        </p:spPr>
        <p:txBody>
          <a:bodyPr wrap="square" rtlCol="0">
            <a:spAutoFit/>
          </a:bodyPr>
          <a:lstStyle/>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A látássérült személyek közösségében a látássérült gyermekek rovására elkövetett </a:t>
            </a:r>
            <a:r>
              <a:rPr lang="hu-HU" sz="2000" dirty="0" err="1">
                <a:latin typeface="Open Sans" panose="020B0606030504020204" pitchFamily="34" charset="0"/>
                <a:ea typeface="Open Sans" panose="020B0606030504020204" pitchFamily="34" charset="0"/>
                <a:cs typeface="Open Sans" panose="020B0606030504020204" pitchFamily="34" charset="0"/>
              </a:rPr>
              <a:t>bullyingot</a:t>
            </a:r>
            <a:r>
              <a:rPr lang="hu-HU" sz="2000" dirty="0">
                <a:latin typeface="Open Sans" panose="020B0606030504020204" pitchFamily="34" charset="0"/>
                <a:ea typeface="Open Sans" panose="020B0606030504020204" pitchFamily="34" charset="0"/>
                <a:cs typeface="Open Sans" panose="020B0606030504020204" pitchFamily="34" charset="0"/>
              </a:rPr>
              <a:t> nevezik „</a:t>
            </a:r>
            <a:r>
              <a:rPr lang="hu-HU" sz="2000" dirty="0" err="1">
                <a:latin typeface="Open Sans" panose="020B0606030504020204" pitchFamily="34" charset="0"/>
                <a:ea typeface="Open Sans" panose="020B0606030504020204" pitchFamily="34" charset="0"/>
                <a:cs typeface="Open Sans" panose="020B0606030504020204" pitchFamily="34" charset="0"/>
              </a:rPr>
              <a:t>vakszurinak</a:t>
            </a:r>
            <a:r>
              <a:rPr lang="hu-HU" sz="2000" dirty="0">
                <a:latin typeface="Open Sans" panose="020B0606030504020204" pitchFamily="34" charset="0"/>
                <a:ea typeface="Open Sans" panose="020B0606030504020204" pitchFamily="34" charset="0"/>
                <a:cs typeface="Open Sans" panose="020B0606030504020204" pitchFamily="34" charset="0"/>
              </a:rPr>
              <a:t>”: „amikor kiszúr a látó gyerek a vakkal, akkor az a </a:t>
            </a:r>
            <a:r>
              <a:rPr lang="hu-HU" sz="2000" dirty="0" err="1">
                <a:latin typeface="Open Sans" panose="020B0606030504020204" pitchFamily="34" charset="0"/>
                <a:ea typeface="Open Sans" panose="020B0606030504020204" pitchFamily="34" charset="0"/>
                <a:cs typeface="Open Sans" panose="020B0606030504020204" pitchFamily="34" charset="0"/>
              </a:rPr>
              <a:t>vakszuri</a:t>
            </a:r>
            <a:r>
              <a:rPr lang="hu-HU" sz="2000" dirty="0">
                <a:latin typeface="Open Sans" panose="020B0606030504020204" pitchFamily="34" charset="0"/>
                <a:ea typeface="Open Sans" panose="020B0606030504020204" pitchFamily="34" charset="0"/>
                <a:cs typeface="Open Sans" panose="020B0606030504020204" pitchFamily="34" charset="0"/>
              </a:rPr>
              <a:t>”, azonban a kontextus szerint az </a:t>
            </a:r>
            <a:r>
              <a:rPr lang="hu-HU" sz="2000" dirty="0" err="1">
                <a:latin typeface="Open Sans" panose="020B0606030504020204" pitchFamily="34" charset="0"/>
                <a:ea typeface="Open Sans" panose="020B0606030504020204" pitchFamily="34" charset="0"/>
                <a:cs typeface="Open Sans" panose="020B0606030504020204" pitchFamily="34" charset="0"/>
              </a:rPr>
              <a:t>aliglátó</a:t>
            </a:r>
            <a:r>
              <a:rPr lang="hu-HU" sz="2000" dirty="0">
                <a:latin typeface="Open Sans" panose="020B0606030504020204" pitchFamily="34" charset="0"/>
                <a:ea typeface="Open Sans" panose="020B0606030504020204" pitchFamily="34" charset="0"/>
                <a:cs typeface="Open Sans" panose="020B0606030504020204" pitchFamily="34" charset="0"/>
              </a:rPr>
              <a:t> gyermekek által a vak gyermekek kárára elkövetett </a:t>
            </a:r>
            <a:r>
              <a:rPr lang="hu-HU" sz="2000" dirty="0" err="1">
                <a:latin typeface="Open Sans" panose="020B0606030504020204" pitchFamily="34" charset="0"/>
                <a:ea typeface="Open Sans" panose="020B0606030504020204" pitchFamily="34" charset="0"/>
                <a:cs typeface="Open Sans" panose="020B0606030504020204" pitchFamily="34" charset="0"/>
              </a:rPr>
              <a:t>bullyingot</a:t>
            </a:r>
            <a:r>
              <a:rPr lang="hu-HU" sz="2000" dirty="0">
                <a:latin typeface="Open Sans" panose="020B0606030504020204" pitchFamily="34" charset="0"/>
                <a:ea typeface="Open Sans" panose="020B0606030504020204" pitchFamily="34" charset="0"/>
                <a:cs typeface="Open Sans" panose="020B0606030504020204" pitchFamily="34" charset="0"/>
              </a:rPr>
              <a:t> is annak tekintik, az interjúalany szerint a szegregált iskolában „az </a:t>
            </a:r>
            <a:r>
              <a:rPr lang="hu-HU" sz="2000" dirty="0" err="1">
                <a:latin typeface="Open Sans" panose="020B0606030504020204" pitchFamily="34" charset="0"/>
                <a:ea typeface="Open Sans" panose="020B0606030504020204" pitchFamily="34" charset="0"/>
                <a:cs typeface="Open Sans" panose="020B0606030504020204" pitchFamily="34" charset="0"/>
              </a:rPr>
              <a:t>aliglátók</a:t>
            </a:r>
            <a:r>
              <a:rPr lang="hu-HU" sz="2000" dirty="0">
                <a:latin typeface="Open Sans" panose="020B0606030504020204" pitchFamily="34" charset="0"/>
                <a:ea typeface="Open Sans" panose="020B0606030504020204" pitchFamily="34" charset="0"/>
                <a:cs typeface="Open Sans" panose="020B0606030504020204" pitchFamily="34" charset="0"/>
              </a:rPr>
              <a:t> azok előnyben voltak”.</a:t>
            </a:r>
          </a:p>
          <a:p>
            <a:pPr algn="just">
              <a:lnSpc>
                <a:spcPct val="107000"/>
              </a:lnSpc>
              <a:spcAft>
                <a:spcPts val="800"/>
              </a:spcAft>
            </a:pPr>
            <a:endParaRPr lang="hu-HU" sz="20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000" dirty="0">
                <a:latin typeface="Open Sans" panose="020B0606030504020204" pitchFamily="34" charset="0"/>
                <a:ea typeface="Open Sans" panose="020B0606030504020204" pitchFamily="34" charset="0"/>
                <a:cs typeface="Open Sans" panose="020B0606030504020204" pitchFamily="34" charset="0"/>
              </a:rPr>
              <a:t>A szegregált intézményben ugyanúgy jelen van: „Olyat csináltak a gyermekek például, hogy kimentem a mellékhelyiségre, és akkor megvárták, míg bejövök… és akkor nem szólt senki, hogy ott van, és akkor durr, elgáncsoltak! (…) Legtöbbször velem (szemétkedtek). (…) én másféle lélek voltam, nem voltam benne minden ilyen… birkózásban, meg ilyesmi.”</a:t>
            </a:r>
          </a:p>
        </p:txBody>
      </p:sp>
    </p:spTree>
    <p:extLst>
      <p:ext uri="{BB962C8B-B14F-4D97-AF65-F5344CB8AC3E}">
        <p14:creationId xmlns:p14="http://schemas.microsoft.com/office/powerpoint/2010/main" val="960128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Diszkrimináció</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pic>
        <p:nvPicPr>
          <p:cNvPr id="11266" name="Picture 2" descr="Family with disables person in cutout paper inclusion concept">
            <a:extLst>
              <a:ext uri="{FF2B5EF4-FFF2-40B4-BE49-F238E27FC236}">
                <a16:creationId xmlns:a16="http://schemas.microsoft.com/office/drawing/2014/main" id="{B2E07E6C-601C-C3F0-A5BD-1A61079C2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212" y="1256045"/>
            <a:ext cx="6274113" cy="471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414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Eredmények – Diszkrimináció</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5" name="Szövegdoboz 4">
            <a:extLst>
              <a:ext uri="{FF2B5EF4-FFF2-40B4-BE49-F238E27FC236}">
                <a16:creationId xmlns:a16="http://schemas.microsoft.com/office/drawing/2014/main" id="{17605BAF-B310-3949-0919-3661D57F640E}"/>
              </a:ext>
            </a:extLst>
          </p:cNvPr>
          <p:cNvSpPr txBox="1"/>
          <p:nvPr/>
        </p:nvSpPr>
        <p:spPr>
          <a:xfrm>
            <a:off x="838200" y="1287531"/>
            <a:ext cx="10738282" cy="4830297"/>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r>
              <a:rPr lang="hu-HU" sz="2400" dirty="0">
                <a:effectLst/>
                <a:latin typeface="Open Sans" panose="020B0606030504020204" pitchFamily="34" charset="0"/>
                <a:ea typeface="Open Sans" panose="020B0606030504020204" pitchFamily="34" charset="0"/>
                <a:cs typeface="Open Sans" panose="020B0606030504020204" pitchFamily="34" charset="0"/>
              </a:rPr>
              <a:t>A pozitív diszkrimináció is kártékony hatással bírt</a:t>
            </a:r>
            <a:r>
              <a:rPr lang="hu-HU" sz="2400" dirty="0">
                <a:latin typeface="Open Sans" panose="020B0606030504020204" pitchFamily="34" charset="0"/>
                <a:ea typeface="Open Sans" panose="020B0606030504020204" pitchFamily="34" charset="0"/>
                <a:cs typeface="Open Sans" panose="020B0606030504020204" pitchFamily="34" charset="0"/>
              </a:rPr>
              <a:t> (Schiffer, 2013)!</a:t>
            </a:r>
          </a:p>
          <a:p>
            <a:pPr marL="342900" indent="-342900" algn="just">
              <a:lnSpc>
                <a:spcPct val="107000"/>
              </a:lnSpc>
              <a:spcAft>
                <a:spcPts val="800"/>
              </a:spcAft>
              <a:buFont typeface="Arial" panose="020B0604020202020204" pitchFamily="34" charset="0"/>
              <a:buChar char="•"/>
            </a:pPr>
            <a:r>
              <a:rPr lang="hu-HU" sz="2400" dirty="0">
                <a:latin typeface="Open Sans" panose="020B0606030504020204" pitchFamily="34" charset="0"/>
                <a:ea typeface="Open Sans" panose="020B0606030504020204" pitchFamily="34" charset="0"/>
                <a:cs typeface="Open Sans" panose="020B0606030504020204" pitchFamily="34" charset="0"/>
              </a:rPr>
              <a:t>A</a:t>
            </a:r>
            <a:r>
              <a:rPr lang="hu-HU" sz="2400" dirty="0">
                <a:effectLst/>
                <a:latin typeface="Open Sans" panose="020B0606030504020204" pitchFamily="34" charset="0"/>
                <a:ea typeface="Open Sans" panose="020B0606030504020204" pitchFamily="34" charset="0"/>
                <a:cs typeface="Open Sans" panose="020B0606030504020204" pitchFamily="34" charset="0"/>
              </a:rPr>
              <a:t> pedagógusok számára nehézséget jelent a látássérült tanulók megfelelő értékelése (Schiffer, 2013).</a:t>
            </a:r>
          </a:p>
          <a:p>
            <a:pPr marL="342900" indent="-342900" algn="just">
              <a:lnSpc>
                <a:spcPct val="107000"/>
              </a:lnSpc>
              <a:spcAft>
                <a:spcPts val="800"/>
              </a:spcAft>
              <a:buFont typeface="Arial" panose="020B0604020202020204" pitchFamily="34" charset="0"/>
              <a:buChar char="•"/>
            </a:pPr>
            <a:r>
              <a:rPr lang="hu-HU" sz="2400" dirty="0">
                <a:effectLst/>
                <a:latin typeface="Open Sans" panose="020B0606030504020204" pitchFamily="34" charset="0"/>
                <a:ea typeface="Open Sans" panose="020B0606030504020204" pitchFamily="34" charset="0"/>
                <a:cs typeface="Open Sans" panose="020B0606030504020204" pitchFamily="34" charset="0"/>
              </a:rPr>
              <a:t>Több esetben a látó diákok szüleinek ellenséges viselkedése tovább nehezítette az interjúalanyok beilleszkedését</a:t>
            </a:r>
            <a:r>
              <a:rPr lang="hu-HU" sz="2400" dirty="0">
                <a:latin typeface="Open Sans" panose="020B0606030504020204" pitchFamily="34" charset="0"/>
                <a:ea typeface="Open Sans" panose="020B0606030504020204" pitchFamily="34" charset="0"/>
                <a:cs typeface="Open Sans" panose="020B0606030504020204" pitchFamily="34" charset="0"/>
              </a:rPr>
              <a:t>.</a:t>
            </a:r>
          </a:p>
          <a:p>
            <a:pPr algn="just">
              <a:lnSpc>
                <a:spcPct val="107000"/>
              </a:lnSpc>
              <a:spcAft>
                <a:spcPts val="800"/>
              </a:spcAft>
            </a:pPr>
            <a:r>
              <a:rPr lang="hu-HU" sz="2400" dirty="0">
                <a:latin typeface="Open Sans" panose="020B0606030504020204" pitchFamily="34" charset="0"/>
                <a:ea typeface="Open Sans" panose="020B0606030504020204" pitchFamily="34" charset="0"/>
                <a:cs typeface="Open Sans" panose="020B0606030504020204" pitchFamily="34" charset="0"/>
              </a:rPr>
              <a:t> </a:t>
            </a:r>
            <a:r>
              <a:rPr lang="hu-HU" sz="2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 kompetencia elvitatásának következménye (lásd bővebben </a:t>
            </a:r>
            <a:r>
              <a:rPr lang="hu-HU" sz="2400" dirty="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Fiske</a:t>
            </a:r>
            <a:r>
              <a:rPr lang="hu-HU" sz="2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és munkatársainak tanulmányait a sztereotípia tartalom modellről)</a:t>
            </a:r>
          </a:p>
          <a:p>
            <a:pPr algn="just">
              <a:lnSpc>
                <a:spcPct val="107000"/>
              </a:lnSpc>
              <a:spcAft>
                <a:spcPts val="800"/>
              </a:spcAft>
            </a:pPr>
            <a:r>
              <a:rPr lang="hu-HU" sz="2400"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2400" dirty="0">
                <a:effectLst/>
                <a:latin typeface="Open Sans" panose="020B0606030504020204" pitchFamily="34" charset="0"/>
                <a:ea typeface="Open Sans" panose="020B0606030504020204" pitchFamily="34" charset="0"/>
                <a:cs typeface="Open Sans" panose="020B0606030504020204" pitchFamily="34" charset="0"/>
              </a:rPr>
              <a:t>A kompetenciatulajdonítás szempontjából hangsúlyos azonban az a tény is, hogy a látássérült tanulók hangsúlyozottan elutasítják a túlzott segítségnyújtást azokban a helyzetekben, amikor önállóan is képesek lennének megoldani egy adott helyzetet (Somorjai, 2008; </a:t>
            </a:r>
            <a:r>
              <a:rPr lang="hu-HU" sz="2400" dirty="0" err="1">
                <a:effectLst/>
                <a:latin typeface="Open Sans" panose="020B0606030504020204" pitchFamily="34" charset="0"/>
                <a:ea typeface="Open Sans" panose="020B0606030504020204" pitchFamily="34" charset="0"/>
                <a:cs typeface="Open Sans" panose="020B0606030504020204" pitchFamily="34" charset="0"/>
              </a:rPr>
              <a:t>Perlusz</a:t>
            </a:r>
            <a:r>
              <a:rPr lang="hu-HU" sz="2400" dirty="0">
                <a:effectLst/>
                <a:latin typeface="Open Sans" panose="020B0606030504020204" pitchFamily="34" charset="0"/>
                <a:ea typeface="Open Sans" panose="020B0606030504020204" pitchFamily="34" charset="0"/>
                <a:cs typeface="Open Sans" panose="020B0606030504020204" pitchFamily="34" charset="0"/>
              </a:rPr>
              <a:t>, 2008).</a:t>
            </a:r>
            <a:endParaRPr lang="hu-HU"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15811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3"/>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59490"/>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Idézetek a pozitív diszkriminációról</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
        <p:nvSpPr>
          <p:cNvPr id="5" name="Szövegdoboz 4">
            <a:extLst>
              <a:ext uri="{FF2B5EF4-FFF2-40B4-BE49-F238E27FC236}">
                <a16:creationId xmlns:a16="http://schemas.microsoft.com/office/drawing/2014/main" id="{17605BAF-B310-3949-0919-3661D57F640E}"/>
              </a:ext>
            </a:extLst>
          </p:cNvPr>
          <p:cNvSpPr txBox="1"/>
          <p:nvPr/>
        </p:nvSpPr>
        <p:spPr>
          <a:xfrm>
            <a:off x="838199" y="1258967"/>
            <a:ext cx="11034713" cy="4186980"/>
          </a:xfrm>
          <a:prstGeom prst="rect">
            <a:avLst/>
          </a:prstGeom>
          <a:noFill/>
        </p:spPr>
        <p:txBody>
          <a:bodyPr wrap="square" rtlCol="0">
            <a:spAutoFit/>
          </a:bodyPr>
          <a:lstStyle/>
          <a:p>
            <a:pPr algn="just">
              <a:lnSpc>
                <a:spcPct val="107000"/>
              </a:lnSpc>
              <a:spcAft>
                <a:spcPts val="800"/>
              </a:spcAft>
            </a:pPr>
            <a:r>
              <a:rPr lang="hu-HU" sz="2100" dirty="0">
                <a:latin typeface="Open Sans" panose="020B0606030504020204" pitchFamily="34" charset="0"/>
                <a:ea typeface="Open Sans" panose="020B0606030504020204" pitchFamily="34" charset="0"/>
                <a:cs typeface="Open Sans" panose="020B0606030504020204" pitchFamily="34" charset="0"/>
              </a:rPr>
              <a:t>„Már akkor is érzékeltem, hogy az biztos, hogy nem tesz jót nekem,˙(…) de hát ezt láttam, hogy a többiek is nyilván még kevésbé fognak engem elfogadni, ha látják, hogy én hagyom, hogy kivételezzenek velem”</a:t>
            </a:r>
          </a:p>
          <a:p>
            <a:pPr algn="just">
              <a:lnSpc>
                <a:spcPct val="107000"/>
              </a:lnSpc>
              <a:spcAft>
                <a:spcPts val="800"/>
              </a:spcAft>
            </a:pPr>
            <a:r>
              <a:rPr lang="hu-HU" sz="2100" dirty="0">
                <a:latin typeface="Open Sans" panose="020B0606030504020204" pitchFamily="34" charset="0"/>
                <a:ea typeface="Open Sans" panose="020B0606030504020204" pitchFamily="34" charset="0"/>
                <a:cs typeface="Open Sans" panose="020B0606030504020204" pitchFamily="34" charset="0"/>
              </a:rPr>
              <a:t>„&gt;&gt;Látjátok, ő nem lát, meg ő neki nehezebb, mégis jobban megcsinálta, mint ti!&lt;&lt; Hát ez szerintem úgy nem segítette, hogy engem befogadjanak.”</a:t>
            </a:r>
          </a:p>
          <a:p>
            <a:pPr algn="just">
              <a:lnSpc>
                <a:spcPct val="107000"/>
              </a:lnSpc>
              <a:spcAft>
                <a:spcPts val="800"/>
              </a:spcAft>
            </a:pPr>
            <a:r>
              <a:rPr lang="hu-HU" sz="2100" dirty="0">
                <a:latin typeface="Open Sans" panose="020B0606030504020204" pitchFamily="34" charset="0"/>
                <a:ea typeface="Open Sans" panose="020B0606030504020204" pitchFamily="34" charset="0"/>
                <a:cs typeface="Open Sans" panose="020B0606030504020204" pitchFamily="34" charset="0"/>
              </a:rPr>
              <a:t>„Mind a pozitív diszkriminációnak megihattam a levél (…). Nem egyszer olyan volt, hogy az osztály színe előtt jelentették ki, hogy akkor engem külön fognak értékelni, külön fognak lefeleltetni. (…) Ez így nagyon nem volt jó, ezt egyszer-kétszer vissza is kaptam az osztálytársaktól”</a:t>
            </a:r>
          </a:p>
          <a:p>
            <a:pPr algn="just">
              <a:lnSpc>
                <a:spcPct val="107000"/>
              </a:lnSpc>
              <a:spcAft>
                <a:spcPts val="800"/>
              </a:spcAft>
            </a:pPr>
            <a:r>
              <a:rPr lang="hu-HU" sz="2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„hát ezt láttam, hogy a többiek is nyilván még kevésbé fognak engem elfogadni, ha látják, hogy én hagyom, hogy kivételezzenek velem”</a:t>
            </a:r>
            <a:endParaRPr lang="hu-HU" sz="2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8721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Elméleti háttér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201816"/>
            <a:ext cx="10738282" cy="4746236"/>
          </a:xfrm>
          <a:prstGeom prst="rect">
            <a:avLst/>
          </a:prstGeom>
          <a:noFill/>
        </p:spPr>
        <p:txBody>
          <a:bodyPr wrap="square" rtlCol="0">
            <a:spAutoFit/>
          </a:bodyPr>
          <a:lstStyle/>
          <a:p>
            <a:pPr algn="just">
              <a:lnSpc>
                <a:spcPct val="107000"/>
              </a:lnSpc>
              <a:spcAft>
                <a:spcPts val="800"/>
              </a:spcAft>
            </a:pPr>
            <a:r>
              <a:rPr lang="hu-HU" sz="2000" dirty="0">
                <a:effectLst/>
                <a:latin typeface="Open Sans" panose="020B0606030504020204" pitchFamily="34" charset="0"/>
                <a:ea typeface="Open Sans" panose="020B0606030504020204" pitchFamily="34" charset="0"/>
                <a:cs typeface="Open Sans" panose="020B0606030504020204" pitchFamily="34" charset="0"/>
              </a:rPr>
              <a:t>A pedagógus – főként az osztályfőnök – felelőssége: </a:t>
            </a:r>
          </a:p>
          <a:p>
            <a:pPr marL="342900" indent="-342900" algn="just">
              <a:lnSpc>
                <a:spcPct val="107000"/>
              </a:lnSpc>
              <a:spcAft>
                <a:spcPts val="800"/>
              </a:spcAft>
              <a:buFont typeface="Arial" panose="020B0604020202020204" pitchFamily="34" charset="0"/>
              <a:buChar char="•"/>
            </a:pPr>
            <a:r>
              <a:rPr lang="hu-HU" sz="2000" dirty="0">
                <a:effectLst/>
                <a:latin typeface="Open Sans" panose="020B0606030504020204" pitchFamily="34" charset="0"/>
                <a:ea typeface="Open Sans" panose="020B0606030504020204" pitchFamily="34" charset="0"/>
                <a:cs typeface="Open Sans" panose="020B0606030504020204" pitchFamily="34" charset="0"/>
              </a:rPr>
              <a:t>a látássérült tanuló bevonása az osztályközösségbe (egyenrangú tagként, közös tevékenységekben)</a:t>
            </a: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s</a:t>
            </a:r>
            <a:r>
              <a:rPr lang="hu-HU" sz="2000" dirty="0">
                <a:effectLst/>
                <a:latin typeface="Open Sans" panose="020B0606030504020204" pitchFamily="34" charset="0"/>
                <a:ea typeface="Open Sans" panose="020B0606030504020204" pitchFamily="34" charset="0"/>
                <a:cs typeface="Open Sans" panose="020B0606030504020204" pitchFamily="34" charset="0"/>
              </a:rPr>
              <a:t>egíteni, támogatni a látássérült tanulót </a:t>
            </a:r>
            <a:r>
              <a:rPr lang="hu-HU" sz="2000"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oldja </a:t>
            </a:r>
            <a:r>
              <a:rPr lang="hu-HU" sz="2000" dirty="0">
                <a:effectLst/>
                <a:latin typeface="Open Sans" panose="020B0606030504020204" pitchFamily="34" charset="0"/>
                <a:ea typeface="Open Sans" panose="020B0606030504020204" pitchFamily="34" charset="0"/>
                <a:cs typeface="Open Sans" panose="020B0606030504020204" pitchFamily="34" charset="0"/>
              </a:rPr>
              <a:t>szorongását</a:t>
            </a:r>
            <a:endParaRPr lang="hu-HU" sz="20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000" dirty="0">
                <a:effectLst/>
                <a:latin typeface="Open Sans" panose="020B0606030504020204" pitchFamily="34" charset="0"/>
                <a:ea typeface="Open Sans" panose="020B0606030504020204" pitchFamily="34" charset="0"/>
                <a:cs typeface="Open Sans" panose="020B0606030504020204" pitchFamily="34" charset="0"/>
              </a:rPr>
              <a:t>Segítheti:</a:t>
            </a:r>
          </a:p>
          <a:p>
            <a:pPr marL="342900" indent="-342900" algn="just">
              <a:lnSpc>
                <a:spcPct val="107000"/>
              </a:lnSpc>
              <a:spcAft>
                <a:spcPts val="800"/>
              </a:spcAft>
              <a:buFont typeface="Arial" panose="020B0604020202020204" pitchFamily="34" charset="0"/>
              <a:buChar char="•"/>
            </a:pPr>
            <a:r>
              <a:rPr lang="hu-HU" sz="2000" dirty="0">
                <a:effectLst/>
                <a:latin typeface="Open Sans" panose="020B0606030504020204" pitchFamily="34" charset="0"/>
                <a:ea typeface="Open Sans" panose="020B0606030504020204" pitchFamily="34" charset="0"/>
                <a:cs typeface="Open Sans" panose="020B0606030504020204" pitchFamily="34" charset="0"/>
              </a:rPr>
              <a:t>pozitív attitűdje megerősítheti a tanulótársak empátiáját is (Földiné </a:t>
            </a:r>
            <a:r>
              <a:rPr lang="hu-HU" sz="2000" dirty="0" err="1">
                <a:effectLst/>
                <a:latin typeface="Open Sans" panose="020B0606030504020204" pitchFamily="34" charset="0"/>
                <a:ea typeface="Open Sans" panose="020B0606030504020204" pitchFamily="34" charset="0"/>
                <a:cs typeface="Open Sans" panose="020B0606030504020204" pitchFamily="34" charset="0"/>
              </a:rPr>
              <a:t>Angyalossy</a:t>
            </a:r>
            <a:r>
              <a:rPr lang="hu-HU" sz="2000" dirty="0">
                <a:effectLst/>
                <a:latin typeface="Open Sans" panose="020B0606030504020204" pitchFamily="34" charset="0"/>
                <a:ea typeface="Open Sans" panose="020B0606030504020204" pitchFamily="34" charset="0"/>
                <a:cs typeface="Open Sans" panose="020B0606030504020204" pitchFamily="34" charset="0"/>
              </a:rPr>
              <a:t> &amp; </a:t>
            </a:r>
            <a:r>
              <a:rPr lang="hu-HU" sz="2000" dirty="0" err="1">
                <a:effectLst/>
                <a:latin typeface="Open Sans" panose="020B0606030504020204" pitchFamily="34" charset="0"/>
                <a:ea typeface="Open Sans" panose="020B0606030504020204" pitchFamily="34" charset="0"/>
                <a:cs typeface="Open Sans" panose="020B0606030504020204" pitchFamily="34" charset="0"/>
              </a:rPr>
              <a:t>Hartdégen</a:t>
            </a:r>
            <a:r>
              <a:rPr lang="hu-HU" sz="2000" dirty="0">
                <a:effectLst/>
                <a:latin typeface="Open Sans" panose="020B0606030504020204" pitchFamily="34" charset="0"/>
                <a:ea typeface="Open Sans" panose="020B0606030504020204" pitchFamily="34" charset="0"/>
                <a:cs typeface="Open Sans" panose="020B0606030504020204" pitchFamily="34" charset="0"/>
              </a:rPr>
              <a:t>, 1995; </a:t>
            </a:r>
            <a:r>
              <a:rPr lang="hu-HU" sz="2000" dirty="0" err="1">
                <a:effectLst/>
                <a:latin typeface="Open Sans" panose="020B0606030504020204" pitchFamily="34" charset="0"/>
                <a:ea typeface="Open Sans" panose="020B0606030504020204" pitchFamily="34" charset="0"/>
                <a:cs typeface="Open Sans" panose="020B0606030504020204" pitchFamily="34" charset="0"/>
              </a:rPr>
              <a:t>Perlusz</a:t>
            </a:r>
            <a:r>
              <a:rPr lang="hu-HU" sz="2000" dirty="0">
                <a:effectLst/>
                <a:latin typeface="Open Sans" panose="020B0606030504020204" pitchFamily="34" charset="0"/>
                <a:ea typeface="Open Sans" panose="020B0606030504020204" pitchFamily="34" charset="0"/>
                <a:cs typeface="Open Sans" panose="020B0606030504020204" pitchFamily="34" charset="0"/>
              </a:rPr>
              <a:t>, 2008; Pajor, 2017). </a:t>
            </a: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a</a:t>
            </a:r>
            <a:r>
              <a:rPr lang="hu-HU" sz="2000" dirty="0">
                <a:effectLst/>
                <a:latin typeface="Open Sans" panose="020B0606030504020204" pitchFamily="34" charset="0"/>
                <a:ea typeface="Open Sans" panose="020B0606030504020204" pitchFamily="34" charset="0"/>
                <a:cs typeface="Open Sans" panose="020B0606030504020204" pitchFamily="34" charset="0"/>
              </a:rPr>
              <a:t> fizikai környezet megismerését (Földiné </a:t>
            </a:r>
            <a:r>
              <a:rPr lang="hu-HU" sz="2000" dirty="0" err="1">
                <a:effectLst/>
                <a:latin typeface="Open Sans" panose="020B0606030504020204" pitchFamily="34" charset="0"/>
                <a:ea typeface="Open Sans" panose="020B0606030504020204" pitchFamily="34" charset="0"/>
                <a:cs typeface="Open Sans" panose="020B0606030504020204" pitchFamily="34" charset="0"/>
              </a:rPr>
              <a:t>Angyalossy</a:t>
            </a:r>
            <a:r>
              <a:rPr lang="hu-HU" sz="2000" dirty="0">
                <a:effectLst/>
                <a:latin typeface="Open Sans" panose="020B0606030504020204" pitchFamily="34" charset="0"/>
                <a:ea typeface="Open Sans" panose="020B0606030504020204" pitchFamily="34" charset="0"/>
                <a:cs typeface="Open Sans" panose="020B0606030504020204" pitchFamily="34" charset="0"/>
              </a:rPr>
              <a:t> &amp; </a:t>
            </a:r>
            <a:r>
              <a:rPr lang="hu-HU" sz="2000" dirty="0" err="1">
                <a:effectLst/>
                <a:latin typeface="Open Sans" panose="020B0606030504020204" pitchFamily="34" charset="0"/>
                <a:ea typeface="Open Sans" panose="020B0606030504020204" pitchFamily="34" charset="0"/>
                <a:cs typeface="Open Sans" panose="020B0606030504020204" pitchFamily="34" charset="0"/>
              </a:rPr>
              <a:t>Hartdégen</a:t>
            </a:r>
            <a:r>
              <a:rPr lang="hu-HU" sz="2000" dirty="0">
                <a:effectLst/>
                <a:latin typeface="Open Sans" panose="020B0606030504020204" pitchFamily="34" charset="0"/>
                <a:ea typeface="Open Sans" panose="020B0606030504020204" pitchFamily="34" charset="0"/>
                <a:cs typeface="Open Sans" panose="020B0606030504020204" pitchFamily="34" charset="0"/>
              </a:rPr>
              <a:t>, 1995; Pajor, 2017)</a:t>
            </a: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a</a:t>
            </a:r>
            <a:r>
              <a:rPr lang="hu-HU" sz="2000" dirty="0">
                <a:effectLst/>
                <a:latin typeface="Open Sans" panose="020B0606030504020204" pitchFamily="34" charset="0"/>
                <a:ea typeface="Open Sans" panose="020B0606030504020204" pitchFamily="34" charset="0"/>
                <a:cs typeface="Open Sans" panose="020B0606030504020204" pitchFamily="34" charset="0"/>
              </a:rPr>
              <a:t> megfelelő osztályklíma kialakítását; hogy a diákközösség megfelelő módon fogadja a </a:t>
            </a:r>
            <a:r>
              <a:rPr lang="hu-HU" sz="2000" dirty="0">
                <a:latin typeface="Open Sans" panose="020B0606030504020204" pitchFamily="34" charset="0"/>
                <a:ea typeface="Open Sans" panose="020B0606030504020204" pitchFamily="34" charset="0"/>
                <a:cs typeface="Open Sans" panose="020B0606030504020204" pitchFamily="34" charset="0"/>
              </a:rPr>
              <a:t>látássérült </a:t>
            </a:r>
            <a:r>
              <a:rPr lang="hu-HU" sz="2000" dirty="0">
                <a:effectLst/>
                <a:latin typeface="Open Sans" panose="020B0606030504020204" pitchFamily="34" charset="0"/>
                <a:ea typeface="Open Sans" panose="020B0606030504020204" pitchFamily="34" charset="0"/>
                <a:cs typeface="Open Sans" panose="020B0606030504020204" pitchFamily="34" charset="0"/>
              </a:rPr>
              <a:t>tanulót (Vargáné Mező, 2011)</a:t>
            </a:r>
          </a:p>
          <a:p>
            <a:pPr marL="342900" indent="-342900" algn="just">
              <a:lnSpc>
                <a:spcPct val="107000"/>
              </a:lnSpc>
              <a:spcAft>
                <a:spcPts val="800"/>
              </a:spcAft>
              <a:buFont typeface="Arial" panose="020B0604020202020204" pitchFamily="34" charset="0"/>
              <a:buChar char="•"/>
            </a:pPr>
            <a:r>
              <a:rPr lang="hu-HU" sz="2000" dirty="0">
                <a:effectLst/>
                <a:latin typeface="Open Sans" panose="020B0606030504020204" pitchFamily="34" charset="0"/>
                <a:ea typeface="Open Sans" panose="020B0606030504020204" pitchFamily="34" charset="0"/>
                <a:cs typeface="Open Sans" panose="020B0606030504020204" pitchFamily="34" charset="0"/>
              </a:rPr>
              <a:t>pozitív attitűdjével a peremhelyzetben lévő diákokat, </a:t>
            </a:r>
            <a:r>
              <a:rPr lang="hu-HU" sz="2000" dirty="0" err="1">
                <a:effectLst/>
                <a:latin typeface="Open Sans" panose="020B0606030504020204" pitchFamily="34" charset="0"/>
                <a:ea typeface="Open Sans" panose="020B0606030504020204" pitchFamily="34" charset="0"/>
                <a:cs typeface="Open Sans" panose="020B0606030504020204" pitchFamily="34" charset="0"/>
              </a:rPr>
              <a:t>bullying</a:t>
            </a:r>
            <a:r>
              <a:rPr lang="hu-HU" sz="2000" dirty="0">
                <a:effectLst/>
                <a:latin typeface="Open Sans" panose="020B0606030504020204" pitchFamily="34" charset="0"/>
                <a:ea typeface="Open Sans" panose="020B0606030504020204" pitchFamily="34" charset="0"/>
                <a:cs typeface="Open Sans" panose="020B0606030504020204" pitchFamily="34" charset="0"/>
              </a:rPr>
              <a:t> kezelését (vö. Földiné </a:t>
            </a:r>
            <a:r>
              <a:rPr lang="hu-HU" sz="2000" dirty="0" err="1">
                <a:effectLst/>
                <a:latin typeface="Open Sans" panose="020B0606030504020204" pitchFamily="34" charset="0"/>
                <a:ea typeface="Open Sans" panose="020B0606030504020204" pitchFamily="34" charset="0"/>
                <a:cs typeface="Open Sans" panose="020B0606030504020204" pitchFamily="34" charset="0"/>
              </a:rPr>
              <a:t>Angyalossy</a:t>
            </a:r>
            <a:r>
              <a:rPr lang="hu-HU" sz="2000" dirty="0">
                <a:effectLst/>
                <a:latin typeface="Open Sans" panose="020B0606030504020204" pitchFamily="34" charset="0"/>
                <a:ea typeface="Open Sans" panose="020B0606030504020204" pitchFamily="34" charset="0"/>
                <a:cs typeface="Open Sans" panose="020B0606030504020204" pitchFamily="34" charset="0"/>
              </a:rPr>
              <a:t> &amp; </a:t>
            </a:r>
            <a:r>
              <a:rPr lang="hu-HU" sz="2000" dirty="0" err="1">
                <a:effectLst/>
                <a:latin typeface="Open Sans" panose="020B0606030504020204" pitchFamily="34" charset="0"/>
                <a:ea typeface="Open Sans" panose="020B0606030504020204" pitchFamily="34" charset="0"/>
                <a:cs typeface="Open Sans" panose="020B0606030504020204" pitchFamily="34" charset="0"/>
              </a:rPr>
              <a:t>Hartdégen</a:t>
            </a:r>
            <a:r>
              <a:rPr lang="hu-HU" sz="2000" dirty="0">
                <a:effectLst/>
                <a:latin typeface="Open Sans" panose="020B0606030504020204" pitchFamily="34" charset="0"/>
                <a:ea typeface="Open Sans" panose="020B0606030504020204" pitchFamily="34" charset="0"/>
                <a:cs typeface="Open Sans" panose="020B0606030504020204" pitchFamily="34" charset="0"/>
              </a:rPr>
              <a:t>, 1995; Schiffer, 2013)</a:t>
            </a: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1156591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A3FF334C-988B-EF54-9DB6-CE39C92B3164}"/>
              </a:ext>
            </a:extLst>
          </p:cNvPr>
          <p:cNvSpPr>
            <a:spLocks noGrp="1"/>
          </p:cNvSpPr>
          <p:nvPr>
            <p:ph type="title"/>
          </p:nvPr>
        </p:nvSpPr>
        <p:spPr>
          <a:xfrm>
            <a:off x="1145136" y="1028700"/>
            <a:ext cx="9947305" cy="1090657"/>
          </a:xfrm>
        </p:spPr>
        <p:txBody>
          <a:bodyPr vert="horz" lIns="91440" tIns="45720" rIns="91440" bIns="45720" rtlCol="0" anchor="b">
            <a:normAutofit/>
          </a:bodyPr>
          <a:lstStyle/>
          <a:p>
            <a:pPr algn="ctr"/>
            <a:r>
              <a:rPr lang="en-US" sz="4800">
                <a:solidFill>
                  <a:srgbClr val="FFFFFF"/>
                </a:solidFill>
              </a:rPr>
              <a:t>Összegzés</a:t>
            </a:r>
          </a:p>
        </p:txBody>
      </p:sp>
      <p:sp>
        <p:nvSpPr>
          <p:cNvPr id="17" name="Freeform: Shape 16">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Smiling volunteers helping disabled people isolated flat  illustration. cartoon illustration">
            <a:extLst>
              <a:ext uri="{FF2B5EF4-FFF2-40B4-BE49-F238E27FC236}">
                <a16:creationId xmlns:a16="http://schemas.microsoft.com/office/drawing/2014/main" id="{0C024575-FB6D-D206-F3C3-8370EBB1D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690" r="1" b="9193"/>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Összegzés</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144669"/>
            <a:ext cx="10738282" cy="4630498"/>
          </a:xfrm>
          <a:prstGeom prst="rect">
            <a:avLst/>
          </a:prstGeom>
          <a:noFill/>
        </p:spPr>
        <p:txBody>
          <a:bodyPr wrap="square" rtlCol="0">
            <a:spAutoFit/>
          </a:bodyPr>
          <a:lstStyle/>
          <a:p>
            <a:pPr marL="342900" indent="-342900">
              <a:lnSpc>
                <a:spcPct val="114000"/>
              </a:lnSpc>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Nehéz volt integrált középiskolába bejutni, a pedagógusok is féltek (lásd pl. Schmidt &amp; </a:t>
            </a:r>
            <a:r>
              <a:rPr lang="hu-HU" sz="2000" dirty="0" err="1">
                <a:latin typeface="Open Sans" panose="020B0606030504020204" pitchFamily="34" charset="0"/>
                <a:ea typeface="Open Sans" panose="020B0606030504020204" pitchFamily="34" charset="0"/>
                <a:cs typeface="Open Sans" panose="020B0606030504020204" pitchFamily="34" charset="0"/>
              </a:rPr>
              <a:t>Venet</a:t>
            </a:r>
            <a:r>
              <a:rPr lang="hu-HU" sz="2000" dirty="0">
                <a:latin typeface="Open Sans" panose="020B0606030504020204" pitchFamily="34" charset="0"/>
                <a:ea typeface="Open Sans" panose="020B0606030504020204" pitchFamily="34" charset="0"/>
                <a:cs typeface="Open Sans" panose="020B0606030504020204" pitchFamily="34" charset="0"/>
              </a:rPr>
              <a:t>, 2012; Somorjai, 2008)</a:t>
            </a:r>
          </a:p>
          <a:p>
            <a:pPr marL="342900" indent="-342900">
              <a:lnSpc>
                <a:spcPct val="114000"/>
              </a:lnSpc>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Kezdetleges, „rideg integráció” (lásd pl. Vargáné Mező, 2006; </a:t>
            </a:r>
            <a:r>
              <a:rPr lang="hu-HU" sz="2000" dirty="0" err="1">
                <a:latin typeface="Open Sans" panose="020B0606030504020204" pitchFamily="34" charset="0"/>
                <a:ea typeface="Open Sans" panose="020B0606030504020204" pitchFamily="34" charset="0"/>
                <a:cs typeface="Open Sans" panose="020B0606030504020204" pitchFamily="34" charset="0"/>
              </a:rPr>
              <a:t>Perlusz</a:t>
            </a:r>
            <a:r>
              <a:rPr lang="hu-HU" sz="2000" dirty="0">
                <a:latin typeface="Open Sans" panose="020B0606030504020204" pitchFamily="34" charset="0"/>
                <a:ea typeface="Open Sans" panose="020B0606030504020204" pitchFamily="34" charset="0"/>
                <a:cs typeface="Open Sans" panose="020B0606030504020204" pitchFamily="34" charset="0"/>
              </a:rPr>
              <a:t>, 2008)</a:t>
            </a:r>
          </a:p>
          <a:p>
            <a:pPr marL="342900" indent="-342900">
              <a:lnSpc>
                <a:spcPct val="114000"/>
              </a:lnSpc>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Az intézmények nem rendelkeztek a szükséges tárgyi és személyi feltételekkel (lásd pl. Győri, 2009; </a:t>
            </a:r>
            <a:r>
              <a:rPr lang="hu-HU" sz="2000" dirty="0" err="1">
                <a:latin typeface="Open Sans" panose="020B0606030504020204" pitchFamily="34" charset="0"/>
                <a:ea typeface="Open Sans" panose="020B0606030504020204" pitchFamily="34" charset="0"/>
                <a:cs typeface="Open Sans" panose="020B0606030504020204" pitchFamily="34" charset="0"/>
              </a:rPr>
              <a:t>Czachesz</a:t>
            </a:r>
            <a:r>
              <a:rPr lang="hu-HU" sz="2000" dirty="0">
                <a:latin typeface="Open Sans" panose="020B0606030504020204" pitchFamily="34" charset="0"/>
                <a:ea typeface="Open Sans" panose="020B0606030504020204" pitchFamily="34" charset="0"/>
                <a:cs typeface="Open Sans" panose="020B0606030504020204" pitchFamily="34" charset="0"/>
              </a:rPr>
              <a:t> &amp; Radó, 2003) </a:t>
            </a: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hu-HU" sz="2000" dirty="0">
                <a:latin typeface="Open Sans" panose="020B0606030504020204" pitchFamily="34" charset="0"/>
                <a:ea typeface="Open Sans" panose="020B0606030504020204" pitchFamily="34" charset="0"/>
                <a:cs typeface="Open Sans" panose="020B0606030504020204" pitchFamily="34" charset="0"/>
              </a:rPr>
              <a:t> plusz munka mindenkinek. </a:t>
            </a:r>
          </a:p>
          <a:p>
            <a:pPr marL="342900" indent="-342900">
              <a:lnSpc>
                <a:spcPct val="114000"/>
              </a:lnSpc>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A pedagógusok – különösen az osztályfőnökök – felelőssége lett volna a látássérült tanulók integrációjának segítése, azonban nem rendelkeztek az ehhez szükséges tudással és tapasztalattal.</a:t>
            </a:r>
          </a:p>
          <a:p>
            <a:pPr marL="342900" indent="-342900">
              <a:lnSpc>
                <a:spcPct val="114000"/>
              </a:lnSpc>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Jellemzően hiányzott a tudatos és pozitív viszonyulás.</a:t>
            </a:r>
          </a:p>
          <a:p>
            <a:pPr marL="342900" indent="-342900">
              <a:lnSpc>
                <a:spcPct val="114000"/>
              </a:lnSpc>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Általában a pedagógusoknak nem sikerült a látássérült diákokat az osztályközösség egyenrangú tagjaiként bevonniuk a közös tevékenységekbe. </a:t>
            </a:r>
          </a:p>
          <a:p>
            <a:pPr marL="342900" indent="-342900">
              <a:lnSpc>
                <a:spcPct val="114000"/>
              </a:lnSpc>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„Kötelező kíséret”, de más nincs.</a:t>
            </a:r>
          </a:p>
          <a:p>
            <a:pPr marL="342900" indent="-342900">
              <a:lnSpc>
                <a:spcPct val="114000"/>
              </a:lnSpc>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Ellenséges és hátrányos VS. pozitív megkülönböztetés </a:t>
            </a:r>
            <a:r>
              <a:rPr lang="hu-HU"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mindkettő negatív hatású</a:t>
            </a: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533078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pPr algn="ctr"/>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Konklúzió</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544715"/>
            <a:ext cx="10738282" cy="3416320"/>
          </a:xfrm>
          <a:prstGeom prst="rect">
            <a:avLst/>
          </a:prstGeom>
          <a:noFill/>
        </p:spPr>
        <p:txBody>
          <a:bodyPr wrap="square" rtlCol="0">
            <a:spAutoFit/>
          </a:bodyPr>
          <a:lstStyle/>
          <a:p>
            <a:r>
              <a:rPr lang="hu-HU" sz="3600" dirty="0">
                <a:latin typeface="Open Sans" panose="020B0606030504020204" pitchFamily="34" charset="0"/>
                <a:ea typeface="Open Sans" panose="020B0606030504020204" pitchFamily="34" charset="0"/>
                <a:cs typeface="Open Sans" panose="020B0606030504020204" pitchFamily="34" charset="0"/>
              </a:rPr>
              <a:t>Az integráció elvitathatatlan előnyei (lásd pl. </a:t>
            </a:r>
            <a:r>
              <a:rPr lang="hu-HU" sz="3600" dirty="0" err="1">
                <a:latin typeface="Open Sans" panose="020B0606030504020204" pitchFamily="34" charset="0"/>
                <a:ea typeface="Open Sans" panose="020B0606030504020204" pitchFamily="34" charset="0"/>
                <a:cs typeface="Open Sans" panose="020B0606030504020204" pitchFamily="34" charset="0"/>
              </a:rPr>
              <a:t>Perlusz</a:t>
            </a:r>
            <a:r>
              <a:rPr lang="hu-HU" sz="3600" dirty="0">
                <a:latin typeface="Open Sans" panose="020B0606030504020204" pitchFamily="34" charset="0"/>
                <a:ea typeface="Open Sans" panose="020B0606030504020204" pitchFamily="34" charset="0"/>
                <a:cs typeface="Open Sans" panose="020B0606030504020204" pitchFamily="34" charset="0"/>
              </a:rPr>
              <a:t>, 2008) kizárólag akkor tudtak kiteljesedni, ha a pedagógus megfelelően segítette a beilleszkedési folyamatot (lásd pl. Földiné </a:t>
            </a:r>
            <a:r>
              <a:rPr lang="hu-HU" sz="3600" dirty="0" err="1">
                <a:latin typeface="Open Sans" panose="020B0606030504020204" pitchFamily="34" charset="0"/>
                <a:ea typeface="Open Sans" panose="020B0606030504020204" pitchFamily="34" charset="0"/>
                <a:cs typeface="Open Sans" panose="020B0606030504020204" pitchFamily="34" charset="0"/>
              </a:rPr>
              <a:t>Angyalossy</a:t>
            </a:r>
            <a:r>
              <a:rPr lang="hu-HU" sz="3600" dirty="0">
                <a:latin typeface="Open Sans" panose="020B0606030504020204" pitchFamily="34" charset="0"/>
                <a:ea typeface="Open Sans" panose="020B0606030504020204" pitchFamily="34" charset="0"/>
                <a:cs typeface="Open Sans" panose="020B0606030504020204" pitchFamily="34" charset="0"/>
              </a:rPr>
              <a:t> &amp; </a:t>
            </a:r>
            <a:r>
              <a:rPr lang="hu-HU" sz="3600" dirty="0" err="1">
                <a:latin typeface="Open Sans" panose="020B0606030504020204" pitchFamily="34" charset="0"/>
                <a:ea typeface="Open Sans" panose="020B0606030504020204" pitchFamily="34" charset="0"/>
                <a:cs typeface="Open Sans" panose="020B0606030504020204" pitchFamily="34" charset="0"/>
              </a:rPr>
              <a:t>Hartdégen</a:t>
            </a:r>
            <a:r>
              <a:rPr lang="hu-HU" sz="3600" dirty="0">
                <a:latin typeface="Open Sans" panose="020B0606030504020204" pitchFamily="34" charset="0"/>
                <a:ea typeface="Open Sans" panose="020B0606030504020204" pitchFamily="34" charset="0"/>
                <a:cs typeface="Open Sans" panose="020B0606030504020204" pitchFamily="34" charset="0"/>
              </a:rPr>
              <a:t>, 1995; Schiffer, 2013). </a:t>
            </a:r>
          </a:p>
          <a:p>
            <a:pPr marL="285750" indent="-285750">
              <a:buFont typeface="Arial" panose="020B0604020202020204" pitchFamily="34" charset="0"/>
              <a:buChar char="•"/>
            </a:pPr>
            <a:endParaRPr lang="hu-HU"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3881966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Irodalom</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544715"/>
            <a:ext cx="10738282" cy="4044312"/>
          </a:xfrm>
          <a:prstGeom prst="rect">
            <a:avLst/>
          </a:prstGeom>
          <a:noFill/>
        </p:spPr>
        <p:txBody>
          <a:bodyPr wrap="square" rtlCol="0">
            <a:spAutoFit/>
          </a:bodyPr>
          <a:lstStyle/>
          <a:p>
            <a:pPr marL="342900" lvl="0" indent="-342900" algn="just">
              <a:lnSpc>
                <a:spcPct val="115000"/>
              </a:lnSpc>
              <a:buFont typeface="Symbol" panose="05050102010706020507" pitchFamily="18" charset="2"/>
              <a:buChar char=""/>
            </a:pPr>
            <a:r>
              <a:rPr lang="hu-HU" sz="1400" kern="100" dirty="0">
                <a:effectLst/>
                <a:latin typeface="Aptos" panose="020B0004020202020204" pitchFamily="34" charset="0"/>
                <a:ea typeface="Aptos" panose="020B0004020202020204" pitchFamily="34" charset="0"/>
                <a:cs typeface="Times New Roman" panose="02020603050405020304" pitchFamily="18" charset="0"/>
              </a:rPr>
              <a:t>Braun, V., &amp; Clarke, V. (2006).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Using</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thematic</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analysis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in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psychology</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Qualitative</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Research in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Psychology</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3</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(2), 77-101. doi:10.1191/1478088706qp063oa</a:t>
            </a:r>
          </a:p>
          <a:p>
            <a:pPr marL="342900" lvl="0" indent="-342900" algn="just">
              <a:lnSpc>
                <a:spcPct val="115000"/>
              </a:lnSpc>
              <a:buFont typeface="Symbol" panose="05050102010706020507" pitchFamily="18" charset="2"/>
              <a:buChar char=""/>
            </a:pP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Chatzitheochari</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S.,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Parsons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S., &amp; Platt, L. (2016).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Doubly</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Disadvantaged</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Bullying</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Experiences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among</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Disabled</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Children</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and Young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People</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in England.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Sociology</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50</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(4), 695-713.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doi:</a:t>
            </a:r>
            <a:r>
              <a:rPr lang="hu-HU" sz="14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a:t>
            </a:r>
            <a:r>
              <a:rPr lang="hu-HU" sz="1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://doi.org/10.1177/0038038515574813</a:t>
            </a:r>
            <a:endParaRPr lang="hu-HU"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hu-HU" sz="1400" kern="100" dirty="0">
                <a:effectLst/>
                <a:latin typeface="Aptos" panose="020B0004020202020204" pitchFamily="34" charset="0"/>
                <a:ea typeface="Aptos" panose="020B0004020202020204" pitchFamily="34" charset="0"/>
                <a:cs typeface="Times New Roman" panose="02020603050405020304" pitchFamily="18" charset="0"/>
              </a:rPr>
              <a:t>Cs.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Czachesz</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E., &amp; Radó, P. (2003). Oktatási egyenlőtlenségek és speciális igények. In G. Halász, &amp; J.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Lannert</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(szerk.),</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Jelentés a magyar közoktatásról 2003</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(old.: 349- 376). Budapest, Magyarország: Országos Közoktatási Intézet.</a:t>
            </a:r>
          </a:p>
          <a:p>
            <a:pPr marL="342900" lvl="0" indent="-342900" algn="just">
              <a:lnSpc>
                <a:spcPct val="115000"/>
              </a:lnSpc>
              <a:buFont typeface="Symbol" panose="05050102010706020507" pitchFamily="18" charset="2"/>
              <a:buChar char=""/>
            </a:pPr>
            <a:r>
              <a:rPr lang="hu-HU" sz="1400" kern="100" dirty="0">
                <a:effectLst/>
                <a:latin typeface="Aptos" panose="020B0004020202020204" pitchFamily="34" charset="0"/>
                <a:ea typeface="Aptos" panose="020B0004020202020204" pitchFamily="34" charset="0"/>
                <a:cs typeface="Times New Roman" panose="02020603050405020304" pitchFamily="18" charset="0"/>
              </a:rPr>
              <a:t>Földiné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Angyalossy</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Z., &amp;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Hartdégen</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J. (1995). </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Látók között: Útmutató súlyos fokban látássérült tanulók neveléséhez általános iskolai tanítók és tanárok számára.</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Budapest, Magyarország: Bárczi Gusztáv Gyógypedagógiai Tanárképző Főiskola.</a:t>
            </a:r>
          </a:p>
          <a:p>
            <a:pPr marL="342900" lvl="0" indent="-342900" algn="just">
              <a:lnSpc>
                <a:spcPct val="115000"/>
              </a:lnSpc>
              <a:buFont typeface="Symbol" panose="05050102010706020507" pitchFamily="18" charset="2"/>
              <a:buChar char=""/>
            </a:pPr>
            <a:r>
              <a:rPr lang="hu-HU" sz="1400" kern="100" dirty="0">
                <a:effectLst/>
                <a:latin typeface="Aptos" panose="020B0004020202020204" pitchFamily="34" charset="0"/>
                <a:ea typeface="Aptos" panose="020B0004020202020204" pitchFamily="34" charset="0"/>
                <a:cs typeface="Times New Roman" panose="02020603050405020304" pitchFamily="18" charset="0"/>
              </a:rPr>
              <a:t>Győri, E. (2009). Fogyatékos ember a családban II. – A fogyatékos ember felnőtt élete. In K. E. Székelyné, &amp; G. Szabó (szerk.), </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Fogyatékos emberek társadalmi befogadása: A szociális ellátórendszer feladatai, lehetőségei</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(old.: 37-45). Budapest, Magyarország: Fogyatékos Személyek Esélyegyenlőségéért Közalapítvány</a:t>
            </a:r>
          </a:p>
          <a:p>
            <a:pPr marL="342900" lvl="0" indent="-342900" algn="just">
              <a:lnSpc>
                <a:spcPct val="115000"/>
              </a:lnSpc>
              <a:buFont typeface="Symbol" panose="05050102010706020507" pitchFamily="18" charset="2"/>
              <a:buChar char=""/>
            </a:pP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Hamurcu</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M., Kara, K.,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Congologlu</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M.,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Hamurcu</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U.,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Almbaidheen</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M.,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Turan</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 &amp; Karaman, D. (2016).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Relationship</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between</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perceived</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parenting</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style</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with</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anxiety</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levels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and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loneliness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in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visually</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impaired</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children</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and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adolescents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Archives</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of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Clinical</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Psychiatry</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São</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Paulo), 43</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(5), 112-115. doi:10.1590/0101- 60830000000096</a:t>
            </a:r>
          </a:p>
          <a:p>
            <a:pPr marL="342900" lvl="0" indent="-342900" algn="just">
              <a:lnSpc>
                <a:spcPct val="115000"/>
              </a:lnSpc>
              <a:buFont typeface="Symbol" panose="05050102010706020507" pitchFamily="18" charset="2"/>
              <a:buChar char=""/>
            </a:pP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Hazler</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R. J., Miller, D. L.,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Carney</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J. V., &amp;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Green</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S. (2001).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Adult</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recognition</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of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school</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bullying</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situations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Educational</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Research, 43</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(2), 133-146.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doi:</a:t>
            </a:r>
            <a:r>
              <a:rPr lang="hu-HU" sz="14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a:t>
            </a:r>
            <a:r>
              <a:rPr lang="hu-HU" sz="1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://dx.doi.org/10.1080/00131880110051137</a:t>
            </a:r>
            <a:endParaRPr lang="hu-HU"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Kép 9">
            <a:extLst>
              <a:ext uri="{FF2B5EF4-FFF2-40B4-BE49-F238E27FC236}">
                <a16:creationId xmlns:a16="http://schemas.microsoft.com/office/drawing/2014/main" id="{D5F1B713-6808-499C-9342-0AB701F21FD2}"/>
              </a:ext>
            </a:extLst>
          </p:cNvPr>
          <p:cNvPicPr>
            <a:picLocks noChangeAspect="1"/>
          </p:cNvPicPr>
          <p:nvPr/>
        </p:nvPicPr>
        <p:blipFill>
          <a:blip r:embed="rId4"/>
          <a:stretch>
            <a:fillRect/>
          </a:stretch>
        </p:blipFill>
        <p:spPr>
          <a:xfrm>
            <a:off x="0" y="6040621"/>
            <a:ext cx="12192000" cy="850900"/>
          </a:xfrm>
          <a:prstGeom prst="rect">
            <a:avLst/>
          </a:prstGeom>
        </p:spPr>
      </p:pic>
      <p:sp>
        <p:nvSpPr>
          <p:cNvPr id="11" name="Cím 1">
            <a:extLst>
              <a:ext uri="{FF2B5EF4-FFF2-40B4-BE49-F238E27FC236}">
                <a16:creationId xmlns:a16="http://schemas.microsoft.com/office/drawing/2014/main" id="{36FC9FFA-DB03-478B-86EF-9EEA419F8852}"/>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212114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FCA9BF-6CD9-5149-704E-F29CEED2452F}"/>
              </a:ext>
            </a:extLst>
          </p:cNvPr>
          <p:cNvSpPr>
            <a:spLocks noGrp="1"/>
          </p:cNvSpPr>
          <p:nvPr>
            <p:ph type="title"/>
          </p:nvPr>
        </p:nvSpPr>
        <p:spPr/>
        <p:txBody>
          <a:bodyPr/>
          <a:lstStyle/>
          <a:p>
            <a:r>
              <a:rPr lang="hu-HU" dirty="0"/>
              <a:t>Irodalom</a:t>
            </a:r>
          </a:p>
        </p:txBody>
      </p:sp>
      <p:sp>
        <p:nvSpPr>
          <p:cNvPr id="3" name="Tartalom helye 2">
            <a:extLst>
              <a:ext uri="{FF2B5EF4-FFF2-40B4-BE49-F238E27FC236}">
                <a16:creationId xmlns:a16="http://schemas.microsoft.com/office/drawing/2014/main" id="{12C0358C-43DE-402F-D6E1-99853F0D2E5C}"/>
              </a:ext>
            </a:extLst>
          </p:cNvPr>
          <p:cNvSpPr>
            <a:spLocks noGrp="1"/>
          </p:cNvSpPr>
          <p:nvPr>
            <p:ph idx="1"/>
          </p:nvPr>
        </p:nvSpPr>
        <p:spPr>
          <a:xfrm>
            <a:off x="838200" y="1711321"/>
            <a:ext cx="10515600" cy="4351338"/>
          </a:xfrm>
        </p:spPr>
        <p:txBody>
          <a:bodyPr>
            <a:noAutofit/>
          </a:bodyPr>
          <a:lstStyle/>
          <a:p>
            <a:pPr marL="342900" indent="-342900" algn="just">
              <a:lnSpc>
                <a:spcPct val="115000"/>
              </a:lnSpc>
              <a:buFont typeface="Symbol" panose="05050102010706020507" pitchFamily="18" charset="2"/>
              <a:buChar char=""/>
            </a:pP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Klamp-Gretschel</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K. (2016).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Politische</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Teilhabe</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von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Frauen</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mit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geistiger</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Behinderung</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Bedeutung</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und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Perspektiven</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der</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Partizipation</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Opladen</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Berlin, Toronto: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Budrich</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UniPress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Ltd. ISBN:978-3-86388-731-5.</a:t>
            </a:r>
          </a:p>
          <a:p>
            <a:pPr marL="342900" lvl="0" indent="-342900" algn="just">
              <a:lnSpc>
                <a:spcPct val="115000"/>
              </a:lnSpc>
              <a:buFont typeface="Symbol" panose="05050102010706020507" pitchFamily="18" charset="2"/>
              <a:buChar char=""/>
            </a:pPr>
            <a:r>
              <a:rPr lang="hu-HU" sz="1400" kern="100" dirty="0">
                <a:effectLst/>
                <a:latin typeface="Aptos" panose="020B0004020202020204" pitchFamily="34" charset="0"/>
                <a:ea typeface="Aptos" panose="020B0004020202020204" pitchFamily="34" charset="0"/>
                <a:cs typeface="Times New Roman" panose="02020603050405020304" pitchFamily="18" charset="0"/>
              </a:rPr>
              <a:t>Lendvai, L., Horváth, L., Dóczi-Vámos, G., &amp;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Jozifek</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Z. (2018). </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Benne vagy?: A színházi nevelés alkalmazási lehetőségei a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bullyinggal</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kapcsolatos tudatosság növelésére.</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Budapest, Magyarország: Nyitott Kör Egyesület. ISBN:978-615-00- 1564-4.</a:t>
            </a:r>
          </a:p>
          <a:p>
            <a:pPr marL="342900" lvl="0" indent="-342900" algn="just">
              <a:lnSpc>
                <a:spcPct val="115000"/>
              </a:lnSpc>
              <a:buFont typeface="Symbol" panose="05050102010706020507" pitchFamily="18" charset="2"/>
              <a:buChar char=""/>
            </a:pPr>
            <a:r>
              <a:rPr lang="hu-HU" sz="1400" kern="100" dirty="0">
                <a:effectLst/>
                <a:latin typeface="Aptos" panose="020B0004020202020204" pitchFamily="34" charset="0"/>
                <a:ea typeface="Aptos" panose="020B0004020202020204" pitchFamily="34" charset="0"/>
                <a:cs typeface="Times New Roman" panose="02020603050405020304" pitchFamily="18" charset="0"/>
              </a:rPr>
              <a:t>Lendvai, L., Pap, A. &amp;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Nguyen</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L. L. A. (2019). A látássérült diákok kortársakkal kapcsolatos megélt tapasztalatainak jellemzői. </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Gyógypedagógiai Szemle, 47</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(2), 98-118.</a:t>
            </a:r>
          </a:p>
          <a:p>
            <a:pPr marL="342900" lvl="0" indent="-342900" algn="just">
              <a:lnSpc>
                <a:spcPct val="115000"/>
              </a:lnSpc>
              <a:buFont typeface="Symbol" panose="05050102010706020507" pitchFamily="18" charset="2"/>
              <a:buChar char=""/>
            </a:pP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Lightfoot</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J., Wright, S., &amp;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Sloper</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P. (1999).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Supporting</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pupils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in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mainstream</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school</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with</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an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illness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or</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disability</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Young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people’s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views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Child</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Care</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Health and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Development</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25</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(4), 267-284. doi:10.1046/j.1365-2214.1999.00112.x</a:t>
            </a:r>
          </a:p>
          <a:p>
            <a:pPr marL="342900" lvl="0" indent="-342900" algn="just">
              <a:lnSpc>
                <a:spcPct val="115000"/>
              </a:lnSpc>
              <a:buFont typeface="Symbol" panose="05050102010706020507" pitchFamily="18" charset="2"/>
              <a:buChar char=""/>
            </a:pPr>
            <a:r>
              <a:rPr lang="hu-HU" sz="1400" kern="100" dirty="0">
                <a:effectLst/>
                <a:latin typeface="Aptos" panose="020B0004020202020204" pitchFamily="34" charset="0"/>
                <a:ea typeface="Aptos" panose="020B0004020202020204" pitchFamily="34" charset="0"/>
                <a:cs typeface="Times New Roman" panose="02020603050405020304" pitchFamily="18" charset="0"/>
              </a:rPr>
              <a:t>Malian, I. M. (2012).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Bully</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versus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Bullied</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Qualitative</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Study</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of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Students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with</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Disabilities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in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Inclusive</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Settings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Electronic</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Journal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for</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i="1" kern="100" dirty="0" err="1">
                <a:effectLst/>
                <a:latin typeface="Aptos" panose="020B0004020202020204" pitchFamily="34" charset="0"/>
                <a:ea typeface="Aptos" panose="020B0004020202020204" pitchFamily="34" charset="0"/>
                <a:cs typeface="Times New Roman" panose="02020603050405020304" pitchFamily="18" charset="0"/>
              </a:rPr>
              <a:t>Inclusive</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 Education, 2</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(10),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Article</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3.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Retrieved</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from</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https://corescholar.libraries.wright.edu/cgi/viewcontent.cgi?article=1146&amp;conte </a:t>
            </a:r>
            <a:r>
              <a:rPr lang="hu-HU" sz="14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xt</a:t>
            </a:r>
            <a:r>
              <a:rPr lang="hu-HU" sz="1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a:t>
            </a:r>
            <a:r>
              <a:rPr lang="hu-HU" sz="14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ejie</a:t>
            </a:r>
            <a:endParaRPr lang="hu-HU"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hu-HU" sz="1400" kern="100" dirty="0">
                <a:effectLst/>
                <a:latin typeface="Aptos" panose="020B0004020202020204" pitchFamily="34" charset="0"/>
                <a:ea typeface="Aptos" panose="020B0004020202020204" pitchFamily="34" charset="0"/>
                <a:cs typeface="Times New Roman" panose="02020603050405020304" pitchFamily="18" charset="0"/>
              </a:rPr>
              <a:t>Mihály, I. (2005). Fegyelem és fegyelmezetlenség az iskolákban régen és ma. </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Új Pedagógiai Szemle, 55</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(10), 103–109. </a:t>
            </a:r>
            <a:r>
              <a:rPr lang="hu-HU" sz="1400" kern="100" dirty="0" err="1">
                <a:effectLst/>
                <a:latin typeface="Aptos" panose="020B0004020202020204" pitchFamily="34" charset="0"/>
                <a:ea typeface="Aptos" panose="020B0004020202020204" pitchFamily="34" charset="0"/>
                <a:cs typeface="Times New Roman" panose="02020603050405020304" pitchFamily="18" charset="0"/>
              </a:rPr>
              <a:t>doi:</a:t>
            </a:r>
            <a:r>
              <a:rPr lang="hu-HU" sz="14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a:t>
            </a:r>
            <a:r>
              <a:rPr lang="hu-HU" sz="1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://www.epa.hu/00000/00035/00096/2005-10-vt-Mihaly-Fegyelem.html</a:t>
            </a:r>
            <a:endParaRPr lang="hu-HU"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hu-HU" sz="1400" kern="100" dirty="0">
                <a:effectLst/>
                <a:latin typeface="Aptos" panose="020B0004020202020204" pitchFamily="34" charset="0"/>
                <a:ea typeface="Aptos" panose="020B0004020202020204" pitchFamily="34" charset="0"/>
                <a:cs typeface="Times New Roman" panose="02020603050405020304" pitchFamily="18" charset="0"/>
              </a:rPr>
              <a:t>Pajor, E. (2017). </a:t>
            </a:r>
            <a:r>
              <a:rPr lang="hu-HU" sz="1400" i="1" kern="100" dirty="0">
                <a:effectLst/>
                <a:latin typeface="Aptos" panose="020B0004020202020204" pitchFamily="34" charset="0"/>
                <a:ea typeface="Aptos" panose="020B0004020202020204" pitchFamily="34" charset="0"/>
                <a:cs typeface="Times New Roman" panose="02020603050405020304" pitchFamily="18" charset="0"/>
              </a:rPr>
              <a:t>Látássérülés, Sérült látás?</a:t>
            </a:r>
            <a:r>
              <a:rPr lang="hu-HU" sz="1400" kern="100" dirty="0">
                <a:effectLst/>
                <a:latin typeface="Aptos" panose="020B0004020202020204" pitchFamily="34" charset="0"/>
                <a:ea typeface="Aptos" panose="020B0004020202020204" pitchFamily="34" charset="0"/>
                <a:cs typeface="Times New Roman" panose="02020603050405020304" pitchFamily="18" charset="0"/>
              </a:rPr>
              <a:t> Budapest, Magyarország: ELTE Bárczi Gusztáv Gyógypedagógiai Kar.  </a:t>
            </a:r>
          </a:p>
          <a:p>
            <a:endParaRPr lang="hu-HU" sz="1400" dirty="0"/>
          </a:p>
        </p:txBody>
      </p:sp>
      <p:pic>
        <p:nvPicPr>
          <p:cNvPr id="4" name="Kép 3">
            <a:extLst>
              <a:ext uri="{FF2B5EF4-FFF2-40B4-BE49-F238E27FC236}">
                <a16:creationId xmlns:a16="http://schemas.microsoft.com/office/drawing/2014/main" id="{29A4C8ED-ED5E-E750-207A-A5D7B1485AC7}"/>
              </a:ext>
            </a:extLst>
          </p:cNvPr>
          <p:cNvPicPr>
            <a:picLocks noChangeAspect="1"/>
          </p:cNvPicPr>
          <p:nvPr/>
        </p:nvPicPr>
        <p:blipFill>
          <a:blip r:embed="rId4"/>
          <a:stretch>
            <a:fillRect/>
          </a:stretch>
        </p:blipFill>
        <p:spPr>
          <a:xfrm>
            <a:off x="0" y="6040621"/>
            <a:ext cx="12192000" cy="850900"/>
          </a:xfrm>
          <a:prstGeom prst="rect">
            <a:avLst/>
          </a:prstGeom>
        </p:spPr>
      </p:pic>
      <p:sp>
        <p:nvSpPr>
          <p:cNvPr id="6" name="Szövegdoboz 5">
            <a:extLst>
              <a:ext uri="{FF2B5EF4-FFF2-40B4-BE49-F238E27FC236}">
                <a16:creationId xmlns:a16="http://schemas.microsoft.com/office/drawing/2014/main" id="{416B2E3B-2350-E7C9-F39A-BBC9A21663F8}"/>
              </a:ext>
            </a:extLst>
          </p:cNvPr>
          <p:cNvSpPr txBox="1"/>
          <p:nvPr/>
        </p:nvSpPr>
        <p:spPr>
          <a:xfrm>
            <a:off x="2977753" y="6281405"/>
            <a:ext cx="6236494" cy="369332"/>
          </a:xfrm>
          <a:prstGeom prst="rect">
            <a:avLst/>
          </a:prstGeom>
          <a:noFill/>
        </p:spPr>
        <p:txBody>
          <a:bodyPr wrap="square">
            <a:spAutoFit/>
          </a:bodyPr>
          <a:lstStyle/>
          <a:p>
            <a:pPr>
              <a:lnSpc>
                <a:spcPct val="100000"/>
              </a:lnSpc>
            </a:pPr>
            <a:r>
              <a:rPr lang="hu-HU" sz="1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1800" dirty="0">
              <a:solidFill>
                <a:schemeClr val="bg1"/>
              </a:solidFill>
            </a:endParaRPr>
          </a:p>
        </p:txBody>
      </p:sp>
    </p:spTree>
    <p:extLst>
      <p:ext uri="{BB962C8B-B14F-4D97-AF65-F5344CB8AC3E}">
        <p14:creationId xmlns:p14="http://schemas.microsoft.com/office/powerpoint/2010/main" val="2056928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FCA9BF-6CD9-5149-704E-F29CEED2452F}"/>
              </a:ext>
            </a:extLst>
          </p:cNvPr>
          <p:cNvSpPr>
            <a:spLocks noGrp="1"/>
          </p:cNvSpPr>
          <p:nvPr>
            <p:ph type="title"/>
          </p:nvPr>
        </p:nvSpPr>
        <p:spPr/>
        <p:txBody>
          <a:bodyPr/>
          <a:lstStyle/>
          <a:p>
            <a:r>
              <a:rPr lang="hu-HU" dirty="0"/>
              <a:t>Irodalom</a:t>
            </a:r>
          </a:p>
        </p:txBody>
      </p:sp>
      <p:sp>
        <p:nvSpPr>
          <p:cNvPr id="3" name="Tartalom helye 2">
            <a:extLst>
              <a:ext uri="{FF2B5EF4-FFF2-40B4-BE49-F238E27FC236}">
                <a16:creationId xmlns:a16="http://schemas.microsoft.com/office/drawing/2014/main" id="{12C0358C-43DE-402F-D6E1-99853F0D2E5C}"/>
              </a:ext>
            </a:extLst>
          </p:cNvPr>
          <p:cNvSpPr>
            <a:spLocks noGrp="1"/>
          </p:cNvSpPr>
          <p:nvPr>
            <p:ph idx="1"/>
          </p:nvPr>
        </p:nvSpPr>
        <p:spPr>
          <a:xfrm>
            <a:off x="838200" y="1682747"/>
            <a:ext cx="10515600" cy="4351338"/>
          </a:xfrm>
        </p:spPr>
        <p:txBody>
          <a:bodyPr>
            <a:normAutofit fontScale="55000" lnSpcReduction="20000"/>
          </a:bodyPr>
          <a:lstStyle/>
          <a:p>
            <a:pPr marL="342900" lvl="0" indent="-342900" algn="just">
              <a:lnSpc>
                <a:spcPct val="115000"/>
              </a:lnSpc>
              <a:buFont typeface="Symbol" panose="05050102010706020507" pitchFamily="18" charset="2"/>
              <a:buChar char=""/>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Papp, G., &amp;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Perlusz</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 (2013). „…mindenképpen figyelni kell a folyamatokat és reagálni kell…”, Kooperáció- és konkurenciafolyamatok a sajátos nevelési igényű tanulókat ellátó intézményekben. In P.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Zászkaliczky</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(Szerk.), </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A társadalmi és az iskolai integráció feltételrendszere és </a:t>
            </a:r>
            <a:r>
              <a:rPr lang="hu-HU" sz="1800" i="1" kern="100" dirty="0" err="1">
                <a:effectLst/>
                <a:latin typeface="Aptos" panose="020B0004020202020204" pitchFamily="34" charset="0"/>
                <a:ea typeface="Aptos" panose="020B0004020202020204" pitchFamily="34" charset="0"/>
                <a:cs typeface="Times New Roman" panose="02020603050405020304" pitchFamily="18" charset="0"/>
              </a:rPr>
              <a:t>korlátai</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(old.: 179-200). Budapest, Magyarország: ELTE Eötvös Kiadó.  </a:t>
            </a:r>
          </a:p>
          <a:p>
            <a:pPr marL="342900" lvl="0" indent="-342900" algn="just">
              <a:lnSpc>
                <a:spcPct val="115000"/>
              </a:lnSpc>
              <a:buFont typeface="Symbol" panose="05050102010706020507" pitchFamily="18" charset="2"/>
              <a:buChar char=""/>
            </a:pP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Perlusz</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 (2008). Látássérültek iskoláztatása és társadalmi integrációja. In C.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Bánfalvy</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(Szerk.), </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Az integrációs cunami: Tanulmányok a fogyatékos emberek iskolai és társadalmi integrációjáról</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(old.: 113-130). Budapest: ELTE Eötvös Kiadó.</a:t>
            </a:r>
          </a:p>
          <a:p>
            <a:pPr marL="342900" lvl="0" indent="-342900" algn="just">
              <a:lnSpc>
                <a:spcPct val="115000"/>
              </a:lnSpc>
              <a:buFont typeface="Symbol" panose="05050102010706020507" pitchFamily="18" charset="2"/>
              <a:buChar char=""/>
            </a:pP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Pinquart</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M. (2017).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Systematic</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Review</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Bullying</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Involvement</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of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Children</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With</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Without</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Chronic</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Physical</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Illness</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and/</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or</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Physical</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Sensory</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Disability</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—a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MetaAnalytic</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Comparison</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With</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Healthy</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Nondisabled</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Peers. </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Journal of </a:t>
            </a:r>
            <a:r>
              <a:rPr lang="hu-HU" sz="1800" i="1" kern="100" dirty="0" err="1">
                <a:effectLst/>
                <a:latin typeface="Aptos" panose="020B0004020202020204" pitchFamily="34" charset="0"/>
                <a:ea typeface="Aptos" panose="020B0004020202020204" pitchFamily="34" charset="0"/>
                <a:cs typeface="Times New Roman" panose="02020603050405020304" pitchFamily="18" charset="0"/>
              </a:rPr>
              <a:t>Pediatric</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i="1" kern="100" dirty="0" err="1">
                <a:effectLst/>
                <a:latin typeface="Aptos" panose="020B0004020202020204" pitchFamily="34" charset="0"/>
                <a:ea typeface="Aptos" panose="020B0004020202020204" pitchFamily="34" charset="0"/>
                <a:cs typeface="Times New Roman" panose="02020603050405020304" pitchFamily="18" charset="0"/>
              </a:rPr>
              <a:t>Psychology</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 42</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(3), 245-259.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doi:</a:t>
            </a:r>
            <a:r>
              <a:rPr lang="hu-HU" sz="18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a:t>
            </a:r>
            <a:r>
              <a:rPr lang="hu-H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://doi.org/10.1093/</a:t>
            </a:r>
            <a:r>
              <a:rPr lang="hu-HU" sz="18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jpepsy</a:t>
            </a:r>
            <a:r>
              <a:rPr lang="hu-H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/jsw081</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Pongrácz, K. (2015). Tanulók fogyatékossággal élő társakkal szembeni attitűdjének vizsgálata. </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Gyógypedagógiai Szemle, 43</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(4), 290–304.</a:t>
            </a:r>
          </a:p>
          <a:p>
            <a:pPr marL="342900" lvl="0" indent="-342900" algn="just">
              <a:lnSpc>
                <a:spcPct val="115000"/>
              </a:lnSpc>
              <a:buFont typeface="Symbol" panose="05050102010706020507" pitchFamily="18" charset="2"/>
              <a:buChar char=""/>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Rékasi, N., Papp, G., &amp; Sándor, A. (2024). Látássérült nők iskolai életútja. </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Gyógypedagógiai Szemle, 52</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(1), 17–36.</a:t>
            </a:r>
          </a:p>
          <a:p>
            <a:pPr marL="342900" lvl="0" indent="-342900" algn="just">
              <a:lnSpc>
                <a:spcPct val="115000"/>
              </a:lnSpc>
              <a:buFont typeface="Symbol" panose="05050102010706020507" pitchFamily="18" charset="2"/>
              <a:buChar char=""/>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Schiffer, C. (2013). „…az értelmét akkor kezdtem látni…”, Kooperáció- és konkurenciafolyamatok a sajátos nevelési igényű tanulókat ellátó intézményekben. In P.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Zászkaliczky</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(Szerk.), </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A társadalmi és az iskolai integráció feltételrendszere és </a:t>
            </a:r>
            <a:r>
              <a:rPr lang="hu-HU" sz="1800" i="1" kern="100" dirty="0" err="1">
                <a:effectLst/>
                <a:latin typeface="Aptos" panose="020B0004020202020204" pitchFamily="34" charset="0"/>
                <a:ea typeface="Aptos" panose="020B0004020202020204" pitchFamily="34" charset="0"/>
                <a:cs typeface="Times New Roman" panose="02020603050405020304" pitchFamily="18" charset="0"/>
              </a:rPr>
              <a:t>korlátai</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(old.: 227-260). Budapest, Magyarország: ELTE Eötvös Kiadó.</a:t>
            </a:r>
          </a:p>
          <a:p>
            <a:pPr marL="342900" lvl="0" indent="-342900" algn="just">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Schmidt, S., &amp;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Venet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 (2012). Principals facing inclusive schooling or integration.)</a:t>
            </a:r>
            <a:r>
              <a:rPr lang="en-US" sz="1800" i="1" kern="100" dirty="0">
                <a:latin typeface="Aptos" panose="020B0004020202020204" pitchFamily="34" charset="0"/>
                <a:ea typeface="Aptos" panose="020B0004020202020204" pitchFamily="34" charset="0"/>
                <a:cs typeface="Times New Roman" panose="02020603050405020304" pitchFamily="18" charset="0"/>
              </a:rPr>
              <a:t> Canadian Journal of Education, 35</a:t>
            </a:r>
            <a:r>
              <a:rPr lang="en-US" sz="1800" kern="100" dirty="0">
                <a:latin typeface="Aptos" panose="020B0004020202020204" pitchFamily="34" charset="0"/>
                <a:ea typeface="Aptos" panose="020B0004020202020204" pitchFamily="34" charset="0"/>
                <a:cs typeface="Times New Roman" panose="02020603050405020304" pitchFamily="18" charset="0"/>
              </a:rPr>
              <a:t>(1</a:t>
            </a:r>
            <a:r>
              <a:rPr lang="hu-HU" sz="1800" kern="100" dirty="0">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217-238.</a:t>
            </a:r>
            <a:endParaRPr lang="hu-H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Somorjai, M. Á. (2008). Integráltan és szeparáltan tanuló vak fiatalok. In C.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Bánfalvy</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(Szerk.), </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Az integrációs cunami: Tanulmányok a fogyatékos emberek iskolai és társadalmi integrációjáról</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(old.: 77-112). Budapest, Magyarország: ELTE Eötvös Kiadó.</a:t>
            </a:r>
          </a:p>
          <a:p>
            <a:pPr marL="342900" lvl="0" indent="-342900" algn="just">
              <a:lnSpc>
                <a:spcPct val="115000"/>
              </a:lnSpc>
              <a:buFont typeface="Symbol" panose="05050102010706020507" pitchFamily="18" charset="2"/>
              <a:buChar char=""/>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Szekeres, Á.,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Perlusz</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A., &amp; Takács, I. (2013). „…egy ideális világban csak így szabadna tanítani…”: Gyógypedagógusok véleménye az integrációval kapcsolatban. In P. </a:t>
            </a:r>
            <a:r>
              <a:rPr lang="hu-HU" sz="1800" kern="100" dirty="0" err="1">
                <a:effectLst/>
                <a:latin typeface="Aptos" panose="020B0004020202020204" pitchFamily="34" charset="0"/>
                <a:ea typeface="Aptos" panose="020B0004020202020204" pitchFamily="34" charset="0"/>
                <a:cs typeface="Times New Roman" panose="02020603050405020304" pitchFamily="18" charset="0"/>
              </a:rPr>
              <a:t>Zászkaliczky</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(Szerk.), </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A társadalmi és az iskolai integráció feltételrendszere és </a:t>
            </a:r>
            <a:r>
              <a:rPr lang="hu-HU" sz="1800" i="1" kern="100" dirty="0" err="1">
                <a:effectLst/>
                <a:latin typeface="Aptos" panose="020B0004020202020204" pitchFamily="34" charset="0"/>
                <a:ea typeface="Aptos" panose="020B0004020202020204" pitchFamily="34" charset="0"/>
                <a:cs typeface="Times New Roman" panose="02020603050405020304" pitchFamily="18" charset="0"/>
              </a:rPr>
              <a:t>korlátai</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(old.: 201-226). Budapest, Magyarország: ELTE Eötvös Kiadó.  </a:t>
            </a:r>
          </a:p>
          <a:p>
            <a:pPr marL="342900" lvl="0" indent="-342900" algn="just">
              <a:lnSpc>
                <a:spcPct val="115000"/>
              </a:lnSpc>
              <a:buFont typeface="Symbol" panose="05050102010706020507" pitchFamily="18" charset="2"/>
              <a:buChar char=""/>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Vargáné Mező, L. (2006).</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 Inkluzív nevelés: Az integrált oktatás jogi háttere: Kézikönyv a pedagógusképző intézmények számára. </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Budapest, Magyarország: suliNova Közoktatás-fejlesztési és Pedagógus-továbbképzési Kht.</a:t>
            </a:r>
          </a:p>
          <a:p>
            <a:pPr marL="342900" lvl="0" indent="-342900" algn="just">
              <a:lnSpc>
                <a:spcPct val="115000"/>
              </a:lnSpc>
              <a:spcAft>
                <a:spcPts val="800"/>
              </a:spcAft>
              <a:buFont typeface="Symbol" panose="05050102010706020507" pitchFamily="18" charset="2"/>
              <a:buChar char=""/>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Vargáné Mező, L. (2011). A látássérült tanulók középiskolai együttnevelésének kérdései 2010-ben Magyarországon. In </a:t>
            </a:r>
            <a:r>
              <a:rPr lang="hu-HU" sz="1800" i="1" kern="100" dirty="0">
                <a:effectLst/>
                <a:latin typeface="Aptos" panose="020B0004020202020204" pitchFamily="34" charset="0"/>
                <a:ea typeface="Aptos" panose="020B0004020202020204" pitchFamily="34" charset="0"/>
                <a:cs typeface="Times New Roman" panose="02020603050405020304" pitchFamily="18" charset="0"/>
              </a:rPr>
              <a:t>Középiskolás fokon?! Sajátos nevelési igényű fiatalok együttnevelése a középiskolákban</a:t>
            </a:r>
            <a:r>
              <a:rPr lang="hu-HU" sz="1800" kern="100" dirty="0">
                <a:effectLst/>
                <a:latin typeface="Aptos" panose="020B0004020202020204" pitchFamily="34" charset="0"/>
                <a:ea typeface="Aptos" panose="020B0004020202020204" pitchFamily="34" charset="0"/>
                <a:cs typeface="Times New Roman" panose="02020603050405020304" pitchFamily="18" charset="0"/>
              </a:rPr>
              <a:t> (old.: 99-120). Budapest, Magyarország: ELTE Eötvös Kiadó - ELTE BGGYK  </a:t>
            </a:r>
          </a:p>
        </p:txBody>
      </p:sp>
      <p:pic>
        <p:nvPicPr>
          <p:cNvPr id="4" name="Kép 3">
            <a:extLst>
              <a:ext uri="{FF2B5EF4-FFF2-40B4-BE49-F238E27FC236}">
                <a16:creationId xmlns:a16="http://schemas.microsoft.com/office/drawing/2014/main" id="{29A4C8ED-ED5E-E750-207A-A5D7B1485AC7}"/>
              </a:ext>
            </a:extLst>
          </p:cNvPr>
          <p:cNvPicPr>
            <a:picLocks noChangeAspect="1"/>
          </p:cNvPicPr>
          <p:nvPr/>
        </p:nvPicPr>
        <p:blipFill>
          <a:blip r:embed="rId3"/>
          <a:stretch>
            <a:fillRect/>
          </a:stretch>
        </p:blipFill>
        <p:spPr>
          <a:xfrm>
            <a:off x="0" y="6040621"/>
            <a:ext cx="12192000" cy="850900"/>
          </a:xfrm>
          <a:prstGeom prst="rect">
            <a:avLst/>
          </a:prstGeom>
        </p:spPr>
      </p:pic>
      <p:sp>
        <p:nvSpPr>
          <p:cNvPr id="6" name="Szövegdoboz 5">
            <a:extLst>
              <a:ext uri="{FF2B5EF4-FFF2-40B4-BE49-F238E27FC236}">
                <a16:creationId xmlns:a16="http://schemas.microsoft.com/office/drawing/2014/main" id="{416B2E3B-2350-E7C9-F39A-BBC9A21663F8}"/>
              </a:ext>
            </a:extLst>
          </p:cNvPr>
          <p:cNvSpPr txBox="1"/>
          <p:nvPr/>
        </p:nvSpPr>
        <p:spPr>
          <a:xfrm>
            <a:off x="2977753" y="6281405"/>
            <a:ext cx="6236494" cy="369332"/>
          </a:xfrm>
          <a:prstGeom prst="rect">
            <a:avLst/>
          </a:prstGeom>
          <a:noFill/>
        </p:spPr>
        <p:txBody>
          <a:bodyPr wrap="square">
            <a:spAutoFit/>
          </a:bodyPr>
          <a:lstStyle/>
          <a:p>
            <a:pPr>
              <a:lnSpc>
                <a:spcPct val="100000"/>
              </a:lnSpc>
            </a:pPr>
            <a:r>
              <a:rPr lang="hu-HU" sz="1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1800" dirty="0">
              <a:solidFill>
                <a:schemeClr val="bg1"/>
              </a:solidFill>
            </a:endParaRPr>
          </a:p>
        </p:txBody>
      </p:sp>
    </p:spTree>
    <p:extLst>
      <p:ext uri="{BB962C8B-B14F-4D97-AF65-F5344CB8AC3E}">
        <p14:creationId xmlns:p14="http://schemas.microsoft.com/office/powerpoint/2010/main" val="2097102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Képek forrása</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158847"/>
            <a:ext cx="10738282" cy="5262979"/>
          </a:xfrm>
          <a:prstGeom prst="rect">
            <a:avLst/>
          </a:prstGeom>
          <a:noFill/>
        </p:spPr>
        <p:txBody>
          <a:bodyPr wrap="square" rtlCol="0">
            <a:spAutoFit/>
          </a:bodyPr>
          <a:lstStyle/>
          <a:p>
            <a:r>
              <a:rPr lang="hu-HU" sz="1200" dirty="0">
                <a:latin typeface="Open Sans" panose="020B0606030504020204" pitchFamily="34" charset="0"/>
                <a:ea typeface="Open Sans" panose="020B0606030504020204" pitchFamily="34" charset="0"/>
                <a:cs typeface="Open Sans" panose="020B0606030504020204" pitchFamily="34" charset="0"/>
                <a:hlinkClick r:id="rId2"/>
              </a:rPr>
              <a:t>https://www.freepik.com/free-photo/side-view-kids-learning-sunday-school_30590398.htm#query=pedagogy&amp;position=0&amp;from_view=search&amp;track=robertav1_2_sidr</a:t>
            </a:r>
            <a:endParaRPr lang="hu-HU" sz="1200" dirty="0">
              <a:latin typeface="Open Sans" panose="020B0606030504020204" pitchFamily="34" charset="0"/>
              <a:ea typeface="Open Sans" panose="020B0606030504020204" pitchFamily="34" charset="0"/>
              <a:cs typeface="Open Sans" panose="020B0606030504020204" pitchFamily="34" charset="0"/>
            </a:endParaRPr>
          </a:p>
          <a:p>
            <a:r>
              <a:rPr lang="hu-HU" sz="1200" dirty="0">
                <a:latin typeface="Open Sans" panose="020B0606030504020204" pitchFamily="34" charset="0"/>
                <a:ea typeface="Open Sans" panose="020B0606030504020204" pitchFamily="34" charset="0"/>
                <a:cs typeface="Open Sans" panose="020B0606030504020204" pitchFamily="34" charset="0"/>
                <a:hlinkClick r:id="rId3"/>
              </a:rPr>
              <a:t>https://www.freepik.com/free-photo/medium-shot-little-kids-studying-bible_30590404.htm#query=children%20in%20school&amp;position=4&amp;from_view=search&amp;track=robertav1_2_sidr</a:t>
            </a:r>
            <a:endParaRPr lang="hu-HU" sz="1200" dirty="0">
              <a:latin typeface="Open Sans" panose="020B0606030504020204" pitchFamily="34" charset="0"/>
              <a:ea typeface="Open Sans" panose="020B0606030504020204" pitchFamily="34" charset="0"/>
              <a:cs typeface="Open Sans" panose="020B0606030504020204" pitchFamily="34" charset="0"/>
            </a:endParaRPr>
          </a:p>
          <a:p>
            <a:r>
              <a:rPr lang="hu-HU" sz="1200" dirty="0">
                <a:latin typeface="Open Sans" panose="020B0606030504020204" pitchFamily="34" charset="0"/>
                <a:ea typeface="Open Sans" panose="020B0606030504020204" pitchFamily="34" charset="0"/>
                <a:cs typeface="Open Sans" panose="020B0606030504020204" pitchFamily="34" charset="0"/>
                <a:hlinkClick r:id="rId4"/>
              </a:rPr>
              <a:t>https://www.freepik.com/free-vector/versus-vs-screen-banner-battle-comparision_9105964.htm#query=versus&amp;position=3&amp;from_view=search&amp;track=sph</a:t>
            </a:r>
            <a:endParaRPr lang="hu-HU" sz="1200" dirty="0">
              <a:latin typeface="Open Sans" panose="020B0606030504020204" pitchFamily="34" charset="0"/>
              <a:ea typeface="Open Sans" panose="020B0606030504020204" pitchFamily="34" charset="0"/>
              <a:cs typeface="Open Sans" panose="020B0606030504020204" pitchFamily="34" charset="0"/>
            </a:endParaRPr>
          </a:p>
          <a:p>
            <a:r>
              <a:rPr lang="hu-HU" sz="1200" dirty="0">
                <a:latin typeface="Open Sans" panose="020B0606030504020204" pitchFamily="34" charset="0"/>
                <a:ea typeface="Open Sans" panose="020B0606030504020204" pitchFamily="34" charset="0"/>
                <a:cs typeface="Open Sans" panose="020B0606030504020204" pitchFamily="34" charset="0"/>
                <a:hlinkClick r:id="rId5"/>
              </a:rPr>
              <a:t>https://www.freepik.com/free-photo/kids-laughing-their-classmate_13132971.htm#query=bullying&amp;position=0&amp;from_view=search&amp;track=robertav1_2_sidr</a:t>
            </a:r>
            <a:endParaRPr lang="hu-HU" sz="1200" dirty="0">
              <a:latin typeface="Open Sans" panose="020B0606030504020204" pitchFamily="34" charset="0"/>
              <a:ea typeface="Open Sans" panose="020B0606030504020204" pitchFamily="34" charset="0"/>
              <a:cs typeface="Open Sans" panose="020B0606030504020204" pitchFamily="34" charset="0"/>
            </a:endParaRPr>
          </a:p>
          <a:p>
            <a:r>
              <a:rPr lang="hu-HU" sz="1200" dirty="0">
                <a:latin typeface="Open Sans" panose="020B0606030504020204" pitchFamily="34" charset="0"/>
                <a:ea typeface="Open Sans" panose="020B0606030504020204" pitchFamily="34" charset="0"/>
                <a:cs typeface="Open Sans" panose="020B0606030504020204" pitchFamily="34" charset="0"/>
                <a:hlinkClick r:id="rId6"/>
              </a:rPr>
              <a:t>https://www.freepik.com/free-photo/person-suffering-from-bullying_20146576.htm#query=bullying&amp;position=1&amp;from_view=search&amp;track=robertav1_2_sidr</a:t>
            </a:r>
            <a:endParaRPr lang="hu-HU" sz="1200" dirty="0">
              <a:latin typeface="Open Sans" panose="020B0606030504020204" pitchFamily="34" charset="0"/>
              <a:ea typeface="Open Sans" panose="020B0606030504020204" pitchFamily="34" charset="0"/>
              <a:cs typeface="Open Sans" panose="020B0606030504020204" pitchFamily="34" charset="0"/>
            </a:endParaRPr>
          </a:p>
          <a:p>
            <a:r>
              <a:rPr lang="hu-HU" sz="1200" dirty="0">
                <a:latin typeface="Open Sans" panose="020B0606030504020204" pitchFamily="34" charset="0"/>
                <a:ea typeface="Open Sans" panose="020B0606030504020204" pitchFamily="34" charset="0"/>
                <a:cs typeface="Open Sans" panose="020B0606030504020204" pitchFamily="34" charset="0"/>
                <a:hlinkClick r:id="rId3"/>
              </a:rPr>
              <a:t>https://www.freepik.com/free-photo/medium-shot-little-kids-studying-bible_30590404.htm#query=children%20in%20school&amp;position=4&amp;from_view=search&amp;track=robertav1_2_sidr</a:t>
            </a:r>
            <a:endParaRPr lang="hu-HU" sz="1200" dirty="0">
              <a:latin typeface="Open Sans" panose="020B0606030504020204" pitchFamily="34" charset="0"/>
              <a:ea typeface="Open Sans" panose="020B0606030504020204" pitchFamily="34" charset="0"/>
              <a:cs typeface="Open Sans" panose="020B0606030504020204" pitchFamily="34" charset="0"/>
            </a:endParaRPr>
          </a:p>
          <a:p>
            <a:r>
              <a:rPr lang="hu-HU" sz="1200" dirty="0">
                <a:latin typeface="Open Sans" panose="020B0606030504020204" pitchFamily="34" charset="0"/>
                <a:ea typeface="Open Sans" panose="020B0606030504020204" pitchFamily="34" charset="0"/>
                <a:cs typeface="Open Sans" panose="020B0606030504020204" pitchFamily="34" charset="0"/>
                <a:hlinkClick r:id="rId7"/>
              </a:rPr>
              <a:t>https://www.freepik.com/premium-photo/group-cute-little-kids-drawing-together-art-class_8713375.htm#query=children%20in%20school&amp;position=14&amp;from_view=search&amp;track=robertav1_2_sidr</a:t>
            </a:r>
            <a:endParaRPr lang="hu-HU" sz="1200" dirty="0">
              <a:latin typeface="Open Sans" panose="020B0606030504020204" pitchFamily="34" charset="0"/>
              <a:ea typeface="Open Sans" panose="020B0606030504020204" pitchFamily="34" charset="0"/>
              <a:cs typeface="Open Sans" panose="020B0606030504020204" pitchFamily="34" charset="0"/>
            </a:endParaRPr>
          </a:p>
          <a:p>
            <a:r>
              <a:rPr lang="hu-HU" sz="1200" dirty="0">
                <a:latin typeface="Open Sans" panose="020B0606030504020204" pitchFamily="34" charset="0"/>
                <a:ea typeface="Open Sans" panose="020B0606030504020204" pitchFamily="34" charset="0"/>
                <a:cs typeface="Open Sans" panose="020B0606030504020204" pitchFamily="34" charset="0"/>
                <a:hlinkClick r:id="rId8"/>
              </a:rPr>
              <a:t>https://www.freepik.com/premium-photo/disabled-child-doing-sensory-activity-with-sand-rehabilitation_21026771.htm#query=visually%20impaired%20person%20family&amp;position=13&amp;from_view=search&amp;track=ais</a:t>
            </a:r>
            <a:endParaRPr lang="hu-HU" sz="1200" dirty="0">
              <a:latin typeface="Open Sans" panose="020B0606030504020204" pitchFamily="34" charset="0"/>
              <a:ea typeface="Open Sans" panose="020B0606030504020204" pitchFamily="34" charset="0"/>
              <a:cs typeface="Open Sans" panose="020B0606030504020204" pitchFamily="34" charset="0"/>
            </a:endParaRPr>
          </a:p>
          <a:p>
            <a:r>
              <a:rPr lang="hu-HU" sz="1200" dirty="0">
                <a:latin typeface="Open Sans" panose="020B0606030504020204" pitchFamily="34" charset="0"/>
                <a:ea typeface="Open Sans" panose="020B0606030504020204" pitchFamily="34" charset="0"/>
                <a:cs typeface="Open Sans" panose="020B0606030504020204" pitchFamily="34" charset="0"/>
              </a:rPr>
              <a:t>https://www.freepik.com/free-photo/blind-man-people-with-disability-handicapped-person-everyday-life-visually-impaired-man-with-walking-stick-descending-steps-city-park_10165994.htm#query=visually%20impaired%20school&amp;position=17&amp;from_view=search&amp;track=ais</a:t>
            </a:r>
          </a:p>
          <a:p>
            <a:r>
              <a:rPr lang="hu-HU" sz="1200" dirty="0">
                <a:latin typeface="Open Sans" panose="020B0606030504020204" pitchFamily="34" charset="0"/>
                <a:ea typeface="Open Sans" panose="020B0606030504020204" pitchFamily="34" charset="0"/>
                <a:cs typeface="Open Sans" panose="020B0606030504020204" pitchFamily="34" charset="0"/>
                <a:hlinkClick r:id="rId9"/>
              </a:rPr>
              <a:t>https://www.freepik.com/free-vector/smiling-volunteers-helping-disabled-people-isolated-flat-illustration-cartoon-illustration_12699843.htm#query=discrimination%20disability&amp;position=2&amp;from_view=search&amp;track=ais</a:t>
            </a:r>
            <a:endParaRPr lang="hu-HU" sz="1200" dirty="0">
              <a:latin typeface="Open Sans" panose="020B0606030504020204" pitchFamily="34" charset="0"/>
              <a:ea typeface="Open Sans" panose="020B0606030504020204" pitchFamily="34" charset="0"/>
              <a:cs typeface="Open Sans" panose="020B0606030504020204" pitchFamily="34" charset="0"/>
            </a:endParaRPr>
          </a:p>
          <a:p>
            <a:r>
              <a:rPr lang="hu-HU" sz="1200" dirty="0">
                <a:latin typeface="Open Sans" panose="020B0606030504020204" pitchFamily="34" charset="0"/>
                <a:ea typeface="Open Sans" panose="020B0606030504020204" pitchFamily="34" charset="0"/>
                <a:cs typeface="Open Sans" panose="020B0606030504020204" pitchFamily="34" charset="0"/>
                <a:hlinkClick r:id="rId10"/>
              </a:rPr>
              <a:t>https://www.freepik.com/free-photo/family-with-disables-person-cutout-paper-inclusion-concept_10419043.htm#query=discrimination%20disability&amp;position=0&amp;from_view=search&amp;track=ais</a:t>
            </a:r>
            <a:endParaRPr lang="hu-HU" sz="1200" dirty="0">
              <a:latin typeface="Open Sans" panose="020B0606030504020204" pitchFamily="34" charset="0"/>
              <a:ea typeface="Open Sans" panose="020B0606030504020204" pitchFamily="34" charset="0"/>
              <a:cs typeface="Open Sans" panose="020B0606030504020204" pitchFamily="34" charset="0"/>
            </a:endParaRPr>
          </a:p>
          <a:p>
            <a:r>
              <a:rPr lang="hu-HU" sz="1200" dirty="0">
                <a:latin typeface="Open Sans" panose="020B0606030504020204" pitchFamily="34" charset="0"/>
                <a:ea typeface="Open Sans" panose="020B0606030504020204" pitchFamily="34" charset="0"/>
                <a:cs typeface="Open Sans" panose="020B0606030504020204" pitchFamily="34" charset="0"/>
                <a:hlinkClick r:id="rId11"/>
              </a:rPr>
              <a:t>https://www.freepik.com/free-photo/young-male-teacher-wearing-glasses-with-confuse-expression-looking-sitting-school-desk-with-books-notes-front-blackboard-classroom_14703659.htm#query=overwhelmed%20teacher&amp;position=11&amp;from_view=search&amp;track=ais</a:t>
            </a:r>
            <a:endParaRPr lang="hu-HU" sz="1200" dirty="0">
              <a:latin typeface="Open Sans" panose="020B0606030504020204" pitchFamily="34" charset="0"/>
              <a:ea typeface="Open Sans" panose="020B0606030504020204" pitchFamily="34" charset="0"/>
              <a:cs typeface="Open Sans" panose="020B0606030504020204" pitchFamily="34" charset="0"/>
            </a:endParaRPr>
          </a:p>
          <a:p>
            <a:r>
              <a:rPr lang="hu-HU" sz="1200" dirty="0">
                <a:latin typeface="Open Sans" panose="020B0606030504020204" pitchFamily="34" charset="0"/>
                <a:ea typeface="Open Sans" panose="020B0606030504020204" pitchFamily="34" charset="0"/>
                <a:cs typeface="Open Sans" panose="020B0606030504020204" pitchFamily="34" charset="0"/>
                <a:hlinkClick r:id="rId12"/>
              </a:rPr>
              <a:t>https://www.istockphoto.com/hu/vektor/fekete-k%C3%A9rd%C5%91jel-gm1218473959-356055235</a:t>
            </a:r>
            <a:endParaRPr lang="hu-HU" sz="1200" dirty="0">
              <a:latin typeface="Open Sans" panose="020B0606030504020204" pitchFamily="34" charset="0"/>
              <a:ea typeface="Open Sans" panose="020B0606030504020204" pitchFamily="34" charset="0"/>
              <a:cs typeface="Open Sans" panose="020B0606030504020204" pitchFamily="34" charset="0"/>
            </a:endParaRPr>
          </a:p>
          <a:p>
            <a:endParaRPr lang="hu-HU" sz="1200" dirty="0">
              <a:latin typeface="Open Sans" panose="020B0606030504020204" pitchFamily="34" charset="0"/>
              <a:ea typeface="Open Sans" panose="020B0606030504020204" pitchFamily="34" charset="0"/>
              <a:cs typeface="Open Sans" panose="020B0606030504020204" pitchFamily="34" charset="0"/>
            </a:endParaRPr>
          </a:p>
          <a:p>
            <a:endParaRPr lang="hu-HU"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Kép 9">
            <a:extLst>
              <a:ext uri="{FF2B5EF4-FFF2-40B4-BE49-F238E27FC236}">
                <a16:creationId xmlns:a16="http://schemas.microsoft.com/office/drawing/2014/main" id="{D5F1B713-6808-499C-9342-0AB701F21FD2}"/>
              </a:ext>
            </a:extLst>
          </p:cNvPr>
          <p:cNvPicPr>
            <a:picLocks noChangeAspect="1"/>
          </p:cNvPicPr>
          <p:nvPr/>
        </p:nvPicPr>
        <p:blipFill>
          <a:blip r:embed="rId13"/>
          <a:stretch>
            <a:fillRect/>
          </a:stretch>
        </p:blipFill>
        <p:spPr>
          <a:xfrm>
            <a:off x="0" y="6040621"/>
            <a:ext cx="12192000" cy="850900"/>
          </a:xfrm>
          <a:prstGeom prst="rect">
            <a:avLst/>
          </a:prstGeom>
        </p:spPr>
      </p:pic>
      <p:sp>
        <p:nvSpPr>
          <p:cNvPr id="11" name="Cím 1">
            <a:extLst>
              <a:ext uri="{FF2B5EF4-FFF2-40B4-BE49-F238E27FC236}">
                <a16:creationId xmlns:a16="http://schemas.microsoft.com/office/drawing/2014/main" id="{36FC9FFA-DB03-478B-86EF-9EEA419F8852}"/>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1744700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ép 11">
            <a:extLst>
              <a:ext uri="{FF2B5EF4-FFF2-40B4-BE49-F238E27FC236}">
                <a16:creationId xmlns:a16="http://schemas.microsoft.com/office/drawing/2014/main" id="{66F0208F-4A0C-B64C-AAE9-23C5F2AF27BE}"/>
              </a:ext>
            </a:extLst>
          </p:cNvPr>
          <p:cNvPicPr>
            <a:picLocks noChangeAspect="1"/>
          </p:cNvPicPr>
          <p:nvPr/>
        </p:nvPicPr>
        <p:blipFill>
          <a:blip r:embed="rId2"/>
          <a:stretch>
            <a:fillRect/>
          </a:stretch>
        </p:blipFill>
        <p:spPr>
          <a:xfrm>
            <a:off x="0" y="0"/>
            <a:ext cx="12192000" cy="6858000"/>
          </a:xfrm>
          <a:prstGeom prst="rect">
            <a:avLst/>
          </a:prstGeom>
        </p:spPr>
      </p:pic>
      <p:sp>
        <p:nvSpPr>
          <p:cNvPr id="7" name="Cím 1">
            <a:extLst>
              <a:ext uri="{FF2B5EF4-FFF2-40B4-BE49-F238E27FC236}">
                <a16:creationId xmlns:a16="http://schemas.microsoft.com/office/drawing/2014/main" id="{7526A6D4-531E-7D43-81CA-954398D2809F}"/>
              </a:ext>
            </a:extLst>
          </p:cNvPr>
          <p:cNvSpPr txBox="1">
            <a:spLocks/>
          </p:cNvSpPr>
          <p:nvPr/>
        </p:nvSpPr>
        <p:spPr>
          <a:xfrm>
            <a:off x="723899" y="1813540"/>
            <a:ext cx="7365636" cy="21859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Köszönöm a figyelmet</a:t>
            </a:r>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hu-HU" sz="4800" dirty="0">
              <a:solidFill>
                <a:schemeClr val="bg1"/>
              </a:solidFill>
            </a:endParaRPr>
          </a:p>
        </p:txBody>
      </p:sp>
      <p:sp>
        <p:nvSpPr>
          <p:cNvPr id="6" name="Cím 1">
            <a:extLst>
              <a:ext uri="{FF2B5EF4-FFF2-40B4-BE49-F238E27FC236}">
                <a16:creationId xmlns:a16="http://schemas.microsoft.com/office/drawing/2014/main" id="{AA9478DD-715D-4A8A-A6BD-85A4F855DF8E}"/>
              </a:ext>
            </a:extLst>
          </p:cNvPr>
          <p:cNvSpPr txBox="1">
            <a:spLocks/>
          </p:cNvSpPr>
          <p:nvPr/>
        </p:nvSpPr>
        <p:spPr>
          <a:xfrm>
            <a:off x="723898" y="3857980"/>
            <a:ext cx="8442961" cy="1079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4000"/>
              </a:lnSpc>
            </a:pPr>
            <a:r>
              <a:rPr lang="hu-HU" sz="2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Dr. Lendvai Lilla</a:t>
            </a:r>
          </a:p>
          <a:p>
            <a:pPr>
              <a:lnSpc>
                <a:spcPct val="134000"/>
              </a:lnSpc>
            </a:pPr>
            <a:r>
              <a:rPr lang="hu-HU" sz="2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lendvai.lilla@ppk.elte.hu</a:t>
            </a:r>
          </a:p>
        </p:txBody>
      </p:sp>
      <p:sp>
        <p:nvSpPr>
          <p:cNvPr id="9" name="Cím 1">
            <a:extLst>
              <a:ext uri="{FF2B5EF4-FFF2-40B4-BE49-F238E27FC236}">
                <a16:creationId xmlns:a16="http://schemas.microsoft.com/office/drawing/2014/main" id="{D7A21185-FF9F-4E99-A9CB-3E79EB5EE0C7}"/>
              </a:ext>
            </a:extLst>
          </p:cNvPr>
          <p:cNvSpPr txBox="1">
            <a:spLocks/>
          </p:cNvSpPr>
          <p:nvPr/>
        </p:nvSpPr>
        <p:spPr>
          <a:xfrm>
            <a:off x="723898" y="5566278"/>
            <a:ext cx="7642861" cy="10791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000" dirty="0">
              <a:solidFill>
                <a:schemeClr val="bg1"/>
              </a:solidFill>
            </a:endParaRPr>
          </a:p>
        </p:txBody>
      </p:sp>
    </p:spTree>
    <p:extLst>
      <p:ext uri="{BB962C8B-B14F-4D97-AF65-F5344CB8AC3E}">
        <p14:creationId xmlns:p14="http://schemas.microsoft.com/office/powerpoint/2010/main" val="1735952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ép 11">
            <a:extLst>
              <a:ext uri="{FF2B5EF4-FFF2-40B4-BE49-F238E27FC236}">
                <a16:creationId xmlns:a16="http://schemas.microsoft.com/office/drawing/2014/main" id="{66F0208F-4A0C-B64C-AAE9-23C5F2AF27BE}"/>
              </a:ext>
            </a:extLst>
          </p:cNvPr>
          <p:cNvPicPr>
            <a:picLocks noChangeAspect="1"/>
          </p:cNvPicPr>
          <p:nvPr/>
        </p:nvPicPr>
        <p:blipFill>
          <a:blip r:embed="rId2"/>
          <a:stretch>
            <a:fillRect/>
          </a:stretch>
        </p:blipFill>
        <p:spPr>
          <a:xfrm>
            <a:off x="0" y="0"/>
            <a:ext cx="12192000" cy="6858000"/>
          </a:xfrm>
          <a:prstGeom prst="rect">
            <a:avLst/>
          </a:prstGeom>
        </p:spPr>
      </p:pic>
      <p:sp>
        <p:nvSpPr>
          <p:cNvPr id="7" name="Cím 1">
            <a:extLst>
              <a:ext uri="{FF2B5EF4-FFF2-40B4-BE49-F238E27FC236}">
                <a16:creationId xmlns:a16="http://schemas.microsoft.com/office/drawing/2014/main" id="{7526A6D4-531E-7D43-81CA-954398D2809F}"/>
              </a:ext>
            </a:extLst>
          </p:cNvPr>
          <p:cNvSpPr txBox="1">
            <a:spLocks/>
          </p:cNvSpPr>
          <p:nvPr/>
        </p:nvSpPr>
        <p:spPr>
          <a:xfrm>
            <a:off x="723899" y="1813540"/>
            <a:ext cx="8691564" cy="21859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4000"/>
              </a:lnSpc>
            </a:pPr>
            <a:endParaRPr lang="hu-HU" sz="14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ím 1">
            <a:extLst>
              <a:ext uri="{FF2B5EF4-FFF2-40B4-BE49-F238E27FC236}">
                <a16:creationId xmlns:a16="http://schemas.microsoft.com/office/drawing/2014/main" id="{AA9478DD-715D-4A8A-A6BD-85A4F855DF8E}"/>
              </a:ext>
            </a:extLst>
          </p:cNvPr>
          <p:cNvSpPr txBox="1">
            <a:spLocks/>
          </p:cNvSpPr>
          <p:nvPr/>
        </p:nvSpPr>
        <p:spPr>
          <a:xfrm>
            <a:off x="271464" y="1657350"/>
            <a:ext cx="8895396" cy="48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4000"/>
              </a:lnSpc>
            </a:pPr>
            <a:r>
              <a:rPr lang="hu-HU" sz="18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Online elérhető, releváns publikációk:</a:t>
            </a:r>
          </a:p>
          <a:p>
            <a:pPr marL="285750" indent="-285750">
              <a:lnSpc>
                <a:spcPct val="134000"/>
              </a:lnSpc>
              <a:buFont typeface="Arial" panose="020B0604020202020204" pitchFamily="34" charset="0"/>
              <a:buChar char="•"/>
            </a:pPr>
            <a:r>
              <a:rPr lang="hu-HU"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Lendvai, L., Pap, A., &amp; </a:t>
            </a:r>
            <a:r>
              <a:rPr lang="hu-HU"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Nguyen</a:t>
            </a:r>
            <a:r>
              <a:rPr lang="hu-HU"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Luu</a:t>
            </a:r>
            <a:r>
              <a:rPr lang="hu-HU"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L. A. (2019).</a:t>
            </a:r>
            <a:r>
              <a:rPr lang="hu-HU" sz="18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 látássérült diákok kortársakkal kapcsolatos megélt tapasztalatainak jellemzői. </a:t>
            </a:r>
            <a:r>
              <a:rPr lang="hu-HU" sz="18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Gyógypedagógiai </a:t>
            </a:r>
            <a:r>
              <a:rPr lang="hu-HU" sz="1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S</a:t>
            </a:r>
            <a:r>
              <a:rPr lang="hu-HU" sz="18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zemle, 47</a:t>
            </a:r>
            <a:r>
              <a:rPr lang="hu-HU" sz="18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a:t>
            </a:r>
          </a:p>
          <a:p>
            <a:pPr marL="285750" indent="-285750">
              <a:lnSpc>
                <a:spcPct val="134000"/>
              </a:lnSpc>
              <a:buFont typeface="Arial" panose="020B0604020202020204" pitchFamily="34" charset="0"/>
              <a:buChar char="•"/>
            </a:pPr>
            <a:endParaRPr lang="hu-HU" sz="18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34000"/>
              </a:lnSpc>
              <a:buFont typeface="Arial" panose="020B0604020202020204" pitchFamily="34" charset="0"/>
              <a:buChar char="•"/>
            </a:pPr>
            <a:r>
              <a:rPr lang="hu-HU"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Lendvai, L., &amp; </a:t>
            </a:r>
            <a:r>
              <a:rPr lang="hu-HU"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Nguyen</a:t>
            </a:r>
            <a:r>
              <a:rPr lang="hu-HU"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Luu</a:t>
            </a:r>
            <a:r>
              <a:rPr lang="hu-HU"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L. A. (2017). A csoportközi kontaktus megélt hatása egy látó és látássérült gyermekekkel végzett vizsgálat keretében. </a:t>
            </a:r>
            <a:r>
              <a:rPr lang="hu-HU" sz="1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Gyógypedagógiai Szemle, 45</a:t>
            </a:r>
            <a:r>
              <a:rPr lang="hu-HU"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(4), 225-240.</a:t>
            </a:r>
          </a:p>
          <a:p>
            <a:pPr marL="285750" indent="-285750">
              <a:lnSpc>
                <a:spcPct val="134000"/>
              </a:lnSpc>
              <a:buFont typeface="Arial" panose="020B0604020202020204" pitchFamily="34" charset="0"/>
              <a:buChar char="•"/>
            </a:pPr>
            <a:endParaRPr lang="hu-HU" sz="18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34000"/>
              </a:lnSpc>
            </a:pPr>
            <a:r>
              <a:rPr lang="hu-HU" sz="18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További publikációk: </a:t>
            </a:r>
            <a:r>
              <a:rPr lang="hu-HU" sz="1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https://www.researchgate.net/profile/Lilla-Lendvai</a:t>
            </a:r>
          </a:p>
          <a:p>
            <a:pPr>
              <a:lnSpc>
                <a:spcPct val="134000"/>
              </a:lnSpc>
            </a:pPr>
            <a:endParaRPr lang="hu-HU" sz="18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34000"/>
              </a:lnSpc>
            </a:pPr>
            <a:r>
              <a:rPr lang="hu-HU" sz="18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Kurzus: </a:t>
            </a:r>
            <a:r>
              <a:rPr lang="hu-HU" sz="1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Fogyatékosság, társadalom és gender</a:t>
            </a:r>
          </a:p>
        </p:txBody>
      </p:sp>
      <p:sp>
        <p:nvSpPr>
          <p:cNvPr id="4" name="Szövegdoboz 3">
            <a:extLst>
              <a:ext uri="{FF2B5EF4-FFF2-40B4-BE49-F238E27FC236}">
                <a16:creationId xmlns:a16="http://schemas.microsoft.com/office/drawing/2014/main" id="{1268D661-D412-3703-5B36-85AE20C37756}"/>
              </a:ext>
            </a:extLst>
          </p:cNvPr>
          <p:cNvSpPr txBox="1"/>
          <p:nvPr/>
        </p:nvSpPr>
        <p:spPr>
          <a:xfrm>
            <a:off x="1017981" y="261209"/>
            <a:ext cx="6236494" cy="430374"/>
          </a:xfrm>
          <a:prstGeom prst="rect">
            <a:avLst/>
          </a:prstGeom>
          <a:noFill/>
        </p:spPr>
        <p:txBody>
          <a:bodyPr wrap="square">
            <a:spAutoFit/>
          </a:bodyPr>
          <a:lstStyle/>
          <a:p>
            <a:pPr>
              <a:lnSpc>
                <a:spcPct val="134000"/>
              </a:lnSpc>
            </a:pPr>
            <a:r>
              <a:rPr lang="hu-HU" sz="1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Elérhetőség: lendvai.lilla@ppk.elte.hu</a:t>
            </a:r>
          </a:p>
        </p:txBody>
      </p:sp>
    </p:spTree>
    <p:extLst>
      <p:ext uri="{BB962C8B-B14F-4D97-AF65-F5344CB8AC3E}">
        <p14:creationId xmlns:p14="http://schemas.microsoft.com/office/powerpoint/2010/main" val="248233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Elméleti háttér – A pedagógusok szerint</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201811"/>
            <a:ext cx="5776913" cy="4697696"/>
          </a:xfrm>
          <a:prstGeom prst="rect">
            <a:avLst/>
          </a:prstGeom>
          <a:noFill/>
        </p:spPr>
        <p:txBody>
          <a:bodyPr wrap="square" rtlCol="0">
            <a:spAutoFit/>
          </a:bodyPr>
          <a:lstStyle/>
          <a:p>
            <a:pPr>
              <a:lnSpc>
                <a:spcPct val="114000"/>
              </a:lnSpc>
            </a:pPr>
            <a:r>
              <a:rPr lang="hu-HU" sz="2400" dirty="0">
                <a:effectLst/>
                <a:latin typeface="Open Sans" panose="020B0606030504020204" pitchFamily="34" charset="0"/>
                <a:ea typeface="Open Sans" panose="020B0606030504020204" pitchFamily="34" charset="0"/>
                <a:cs typeface="Open Sans" panose="020B0606030504020204" pitchFamily="34" charset="0"/>
              </a:rPr>
              <a:t>A szakmai feltételek hiányosságai – a megfelelő integráció megvalósulásának akadályai között az elsők</a:t>
            </a:r>
            <a:r>
              <a:rPr lang="hu-HU" sz="2400" dirty="0">
                <a:latin typeface="Open Sans" panose="020B0606030504020204" pitchFamily="34" charset="0"/>
                <a:ea typeface="Open Sans" panose="020B0606030504020204" pitchFamily="34" charset="0"/>
                <a:cs typeface="Open Sans" panose="020B0606030504020204" pitchFamily="34" charset="0"/>
              </a:rPr>
              <a:t> (</a:t>
            </a:r>
            <a:r>
              <a:rPr lang="hu-HU" sz="2400" dirty="0">
                <a:effectLst/>
                <a:latin typeface="Open Sans" panose="020B0606030504020204" pitchFamily="34" charset="0"/>
                <a:ea typeface="Open Sans" panose="020B0606030504020204" pitchFamily="34" charset="0"/>
                <a:cs typeface="Open Sans" panose="020B0606030504020204" pitchFamily="34" charset="0"/>
              </a:rPr>
              <a:t>Somorjai, 2008; Schiffer, 2013</a:t>
            </a:r>
            <a:r>
              <a:rPr lang="hu-HU" sz="2400" dirty="0">
                <a:latin typeface="Open Sans" panose="020B0606030504020204" pitchFamily="34" charset="0"/>
                <a:ea typeface="Open Sans" panose="020B0606030504020204" pitchFamily="34" charset="0"/>
                <a:cs typeface="Open Sans" panose="020B0606030504020204" pitchFamily="34" charset="0"/>
              </a:rPr>
              <a:t>):</a:t>
            </a:r>
          </a:p>
          <a:p>
            <a:pPr>
              <a:lnSpc>
                <a:spcPct val="114000"/>
              </a:lnSpc>
            </a:pP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buFont typeface="Arial" panose="020B0604020202020204" pitchFamily="34" charset="0"/>
              <a:buChar char="•"/>
            </a:pPr>
            <a:r>
              <a:rPr lang="hu-HU" sz="2400" dirty="0">
                <a:latin typeface="Open Sans" panose="020B0606030504020204" pitchFamily="34" charset="0"/>
                <a:ea typeface="Open Sans" panose="020B0606030504020204" pitchFamily="34" charset="0"/>
                <a:cs typeface="Open Sans" panose="020B0606030504020204" pitchFamily="34" charset="0"/>
              </a:rPr>
              <a:t>magas </a:t>
            </a:r>
            <a:r>
              <a:rPr lang="hu-HU" sz="2400" dirty="0">
                <a:effectLst/>
                <a:latin typeface="Open Sans" panose="020B0606030504020204" pitchFamily="34" charset="0"/>
                <a:ea typeface="Open Sans" panose="020B0606030504020204" pitchFamily="34" charset="0"/>
                <a:cs typeface="Open Sans" panose="020B0606030504020204" pitchFamily="34" charset="0"/>
              </a:rPr>
              <a:t>osztálylétszám</a:t>
            </a:r>
          </a:p>
          <a:p>
            <a:pPr marL="342900" indent="-342900">
              <a:lnSpc>
                <a:spcPct val="114000"/>
              </a:lnSpc>
              <a:buFont typeface="Arial" panose="020B0604020202020204" pitchFamily="34" charset="0"/>
              <a:buChar char="•"/>
            </a:pPr>
            <a:r>
              <a:rPr lang="hu-HU" sz="2400" dirty="0">
                <a:effectLst/>
                <a:latin typeface="Open Sans" panose="020B0606030504020204" pitchFamily="34" charset="0"/>
                <a:ea typeface="Open Sans" panose="020B0606030504020204" pitchFamily="34" charset="0"/>
                <a:cs typeface="Open Sans" panose="020B0606030504020204" pitchFamily="34" charset="0"/>
              </a:rPr>
              <a:t>differenciálás</a:t>
            </a:r>
          </a:p>
          <a:p>
            <a:pPr marL="342900" indent="-342900">
              <a:lnSpc>
                <a:spcPct val="114000"/>
              </a:lnSpc>
              <a:buFont typeface="Arial" panose="020B0604020202020204" pitchFamily="34" charset="0"/>
              <a:buChar char="•"/>
            </a:pPr>
            <a:r>
              <a:rPr lang="hu-HU" sz="2400" dirty="0">
                <a:effectLst/>
                <a:latin typeface="Open Sans" panose="020B0606030504020204" pitchFamily="34" charset="0"/>
                <a:ea typeface="Open Sans" panose="020B0606030504020204" pitchFamily="34" charset="0"/>
                <a:cs typeface="Open Sans" panose="020B0606030504020204" pitchFamily="34" charset="0"/>
              </a:rPr>
              <a:t>megfelelő idő és figyelem a tanulóra</a:t>
            </a:r>
          </a:p>
          <a:p>
            <a:pPr marL="342900" indent="-342900">
              <a:lnSpc>
                <a:spcPct val="114000"/>
              </a:lnSpc>
              <a:buFont typeface="Arial" panose="020B0604020202020204" pitchFamily="34" charset="0"/>
              <a:buChar char="•"/>
            </a:pPr>
            <a:r>
              <a:rPr lang="hu-HU" sz="2400" dirty="0">
                <a:effectLst/>
                <a:latin typeface="Open Sans" panose="020B0606030504020204" pitchFamily="34" charset="0"/>
                <a:ea typeface="Open Sans" panose="020B0606030504020204" pitchFamily="34" charset="0"/>
                <a:cs typeface="Open Sans" panose="020B0606030504020204" pitchFamily="34" charset="0"/>
              </a:rPr>
              <a:t>tanórára való felkészülés időigényessége</a:t>
            </a:r>
          </a:p>
          <a:p>
            <a:pPr marL="342900" indent="-342900">
              <a:lnSpc>
                <a:spcPct val="114000"/>
              </a:lnSpc>
              <a:buFont typeface="Arial" panose="020B0604020202020204" pitchFamily="34" charset="0"/>
              <a:buChar char="•"/>
            </a:pPr>
            <a:r>
              <a:rPr lang="hu-HU" sz="2400" dirty="0">
                <a:latin typeface="Open Sans" panose="020B0606030504020204" pitchFamily="34" charset="0"/>
                <a:ea typeface="Open Sans" panose="020B0606030504020204" pitchFamily="34" charset="0"/>
                <a:cs typeface="Open Sans" panose="020B0606030504020204" pitchFamily="34" charset="0"/>
              </a:rPr>
              <a:t>elégtelen </a:t>
            </a:r>
            <a:r>
              <a:rPr lang="hu-HU" sz="2400" dirty="0">
                <a:effectLst/>
                <a:latin typeface="Open Sans" panose="020B0606030504020204" pitchFamily="34" charset="0"/>
                <a:ea typeface="Open Sans" panose="020B0606030504020204" pitchFamily="34" charset="0"/>
                <a:cs typeface="Open Sans" panose="020B0606030504020204" pitchFamily="34" charset="0"/>
              </a:rPr>
              <a:t>tárgyi feltételek</a:t>
            </a:r>
            <a:endPar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pic>
        <p:nvPicPr>
          <p:cNvPr id="1028" name="Picture 4" descr="Free photo young male teacher wearing glasses with confuse expression looking sitting at school desk with books and notes in front of blackboard in classroom">
            <a:extLst>
              <a:ext uri="{FF2B5EF4-FFF2-40B4-BE49-F238E27FC236}">
                <a16:creationId xmlns:a16="http://schemas.microsoft.com/office/drawing/2014/main" id="{DCD3DC1A-2DC3-F7B2-31B3-A26C9A5EF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978" y="1983855"/>
            <a:ext cx="5291271" cy="353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6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9" name="Rectangle 310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Rectangle 31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3" name="Rectangle 311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5" name="Rectangle 31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D0CA9CBA-9F2A-A864-CB23-255DC98D5844}"/>
              </a:ext>
            </a:extLst>
          </p:cNvPr>
          <p:cNvSpPr>
            <a:spLocks noGrp="1"/>
          </p:cNvSpPr>
          <p:nvPr>
            <p:ph type="title"/>
          </p:nvPr>
        </p:nvSpPr>
        <p:spPr>
          <a:xfrm>
            <a:off x="1145136" y="1028700"/>
            <a:ext cx="9947305" cy="1090657"/>
          </a:xfrm>
        </p:spPr>
        <p:txBody>
          <a:bodyPr vert="horz" lIns="91440" tIns="45720" rIns="91440" bIns="45720" rtlCol="0" anchor="b">
            <a:normAutofit/>
          </a:bodyPr>
          <a:lstStyle/>
          <a:p>
            <a:pPr algn="ctr"/>
            <a:r>
              <a:rPr lang="hu-HU" sz="4800" dirty="0">
                <a:solidFill>
                  <a:srgbClr val="FFFFFF"/>
                </a:solidFill>
              </a:rPr>
              <a:t>A saját kutatás m</a:t>
            </a:r>
            <a:r>
              <a:rPr lang="en-US" sz="4800" dirty="0" err="1">
                <a:solidFill>
                  <a:srgbClr val="FFFFFF"/>
                </a:solidFill>
              </a:rPr>
              <a:t>ódszer</a:t>
            </a:r>
            <a:r>
              <a:rPr lang="hu-HU" sz="4800" dirty="0">
                <a:solidFill>
                  <a:srgbClr val="FFFFFF"/>
                </a:solidFill>
              </a:rPr>
              <a:t>e</a:t>
            </a:r>
            <a:endParaRPr lang="en-US" sz="4800" dirty="0">
              <a:solidFill>
                <a:srgbClr val="FFFFFF"/>
              </a:solidFill>
            </a:endParaRPr>
          </a:p>
        </p:txBody>
      </p:sp>
      <p:sp>
        <p:nvSpPr>
          <p:cNvPr id="3117" name="Freeform: Shape 3116">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Black Question Mark Stock Illustration - Download Image Now - Question Mark,  Backgrounds, Pattern - iStock">
            <a:extLst>
              <a:ext uri="{FF2B5EF4-FFF2-40B4-BE49-F238E27FC236}">
                <a16:creationId xmlns:a16="http://schemas.microsoft.com/office/drawing/2014/main" id="{A8AF4C60-86D7-E0FE-3F20-0135BB8C3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513" b="16614"/>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0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Módszer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66779" y="1698987"/>
            <a:ext cx="8705850" cy="3882409"/>
          </a:xfrm>
          <a:prstGeom prst="rect">
            <a:avLst/>
          </a:prstGeom>
          <a:noFill/>
        </p:spPr>
        <p:txBody>
          <a:bodyPr wrap="square" rtlCol="0">
            <a:spAutoFit/>
          </a:bodyPr>
          <a:lstStyle/>
          <a:p>
            <a:pPr algn="just">
              <a:lnSpc>
                <a:spcPct val="107000"/>
              </a:lnSpc>
              <a:spcAft>
                <a:spcPts val="800"/>
              </a:spcAft>
            </a:pPr>
            <a:r>
              <a:rPr lang="hu-HU" sz="2000" b="1" dirty="0">
                <a:effectLst/>
                <a:latin typeface="Open Sans" panose="020B0606030504020204" pitchFamily="34" charset="0"/>
                <a:ea typeface="Open Sans" panose="020B0606030504020204" pitchFamily="34" charset="0"/>
                <a:cs typeface="Open Sans" panose="020B0606030504020204" pitchFamily="34" charset="0"/>
              </a:rPr>
              <a:t>Vizsgálatunk célja volt feltárni, hogy: </a:t>
            </a:r>
          </a:p>
          <a:p>
            <a:pPr marL="285750" indent="-28575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a</a:t>
            </a:r>
            <a:r>
              <a:rPr lang="hu-HU" sz="2000" dirty="0">
                <a:effectLst/>
                <a:latin typeface="Open Sans" panose="020B0606030504020204" pitchFamily="34" charset="0"/>
                <a:ea typeface="Open Sans" panose="020B0606030504020204" pitchFamily="34" charset="0"/>
                <a:cs typeface="Open Sans" panose="020B0606030504020204" pitchFamily="34" charset="0"/>
              </a:rPr>
              <a:t> látássérült személyek hogyan élték meg az oktatási intézményekben töltött éveiket,</a:t>
            </a:r>
          </a:p>
          <a:p>
            <a:pPr marL="285750" indent="-28575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m</a:t>
            </a:r>
            <a:r>
              <a:rPr lang="hu-HU" sz="2000" dirty="0">
                <a:effectLst/>
                <a:latin typeface="Open Sans" panose="020B0606030504020204" pitchFamily="34" charset="0"/>
                <a:ea typeface="Open Sans" panose="020B0606030504020204" pitchFamily="34" charset="0"/>
                <a:cs typeface="Open Sans" panose="020B0606030504020204" pitchFamily="34" charset="0"/>
              </a:rPr>
              <a:t>ilyen hatással voltak rájuk a pedagógusok viszonyulásai. </a:t>
            </a:r>
          </a:p>
          <a:p>
            <a:pPr algn="just">
              <a:lnSpc>
                <a:spcPct val="107000"/>
              </a:lnSpc>
            </a:pPr>
            <a:endParaRPr lang="hu-HU" sz="20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000" b="1" dirty="0">
                <a:effectLst/>
                <a:latin typeface="Open Sans" panose="020B0606030504020204" pitchFamily="34" charset="0"/>
                <a:ea typeface="Open Sans" panose="020B0606030504020204" pitchFamily="34" charset="0"/>
                <a:cs typeface="Open Sans" panose="020B0606030504020204" pitchFamily="34" charset="0"/>
              </a:rPr>
              <a:t>Kutatási kérdéseink: </a:t>
            </a:r>
          </a:p>
          <a:p>
            <a:pPr marL="342900" indent="-342900" algn="just">
              <a:lnSpc>
                <a:spcPct val="107000"/>
              </a:lnSpc>
              <a:spcAft>
                <a:spcPts val="800"/>
              </a:spcAft>
              <a:buFont typeface="Arial" panose="020B0604020202020204" pitchFamily="34" charset="0"/>
              <a:buChar char="•"/>
            </a:pPr>
            <a:r>
              <a:rPr lang="hu-HU" sz="2000" dirty="0">
                <a:effectLst/>
                <a:latin typeface="Open Sans" panose="020B0606030504020204" pitchFamily="34" charset="0"/>
                <a:ea typeface="Open Sans" panose="020B0606030504020204" pitchFamily="34" charset="0"/>
                <a:cs typeface="Open Sans" panose="020B0606030504020204" pitchFamily="34" charset="0"/>
              </a:rPr>
              <a:t>„Milyen módon jelennek meg a látássérült személyek tapasztalataiban és percepcióiban az egyes oktatási intézményekben szerzett tapasztalatok?” </a:t>
            </a:r>
          </a:p>
          <a:p>
            <a:pPr marL="342900" indent="-342900" algn="just">
              <a:lnSpc>
                <a:spcPct val="107000"/>
              </a:lnSpc>
              <a:spcAft>
                <a:spcPts val="800"/>
              </a:spcAft>
              <a:buFont typeface="Arial" panose="020B0604020202020204" pitchFamily="34" charset="0"/>
              <a:buChar char="•"/>
            </a:pPr>
            <a:r>
              <a:rPr lang="hu-HU" sz="2000" dirty="0">
                <a:latin typeface="Open Sans" panose="020B0606030504020204" pitchFamily="34" charset="0"/>
                <a:ea typeface="Open Sans" panose="020B0606030504020204" pitchFamily="34" charset="0"/>
                <a:cs typeface="Open Sans" panose="020B0606030504020204" pitchFamily="34" charset="0"/>
              </a:rPr>
              <a:t>„</a:t>
            </a:r>
            <a:r>
              <a:rPr lang="hu-HU" sz="2000" dirty="0">
                <a:effectLst/>
                <a:latin typeface="Open Sans" panose="020B0606030504020204" pitchFamily="34" charset="0"/>
                <a:ea typeface="Open Sans" panose="020B0606030504020204" pitchFamily="34" charset="0"/>
                <a:cs typeface="Open Sans" panose="020B0606030504020204" pitchFamily="34" charset="0"/>
              </a:rPr>
              <a:t>Hogyan emlékeznek vissza, mi jellemezte a pedagógusok attitűdjét?” </a:t>
            </a: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pic>
        <p:nvPicPr>
          <p:cNvPr id="1026" name="Picture 2" descr="kérdőjel - 50 fölött az élet">
            <a:extLst>
              <a:ext uri="{FF2B5EF4-FFF2-40B4-BE49-F238E27FC236}">
                <a16:creationId xmlns:a16="http://schemas.microsoft.com/office/drawing/2014/main" id="{FED835D1-C914-6E69-0233-606B6E4BA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604" y="2005013"/>
            <a:ext cx="160972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00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2A3A818-BF92-4BE7-A352-0E7348F50605}"/>
              </a:ext>
            </a:extLst>
          </p:cNvPr>
          <p:cNvPicPr>
            <a:picLocks noChangeAspect="1"/>
          </p:cNvPicPr>
          <p:nvPr/>
        </p:nvPicPr>
        <p:blipFill>
          <a:blip r:embed="rId2"/>
          <a:stretch>
            <a:fillRect/>
          </a:stretch>
        </p:blipFill>
        <p:spPr>
          <a:xfrm>
            <a:off x="0" y="6040621"/>
            <a:ext cx="12192000" cy="850900"/>
          </a:xfrm>
          <a:prstGeom prst="rect">
            <a:avLst/>
          </a:prstGeom>
        </p:spPr>
      </p:pic>
      <p:sp>
        <p:nvSpPr>
          <p:cNvPr id="3" name="Szövegdoboz 2">
            <a:extLst>
              <a:ext uri="{FF2B5EF4-FFF2-40B4-BE49-F238E27FC236}">
                <a16:creationId xmlns:a16="http://schemas.microsoft.com/office/drawing/2014/main" id="{11DD2953-3B3C-412C-83B3-53E08D6E6A91}"/>
              </a:ext>
            </a:extLst>
          </p:cNvPr>
          <p:cNvSpPr txBox="1"/>
          <p:nvPr/>
        </p:nvSpPr>
        <p:spPr>
          <a:xfrm>
            <a:off x="838200" y="38806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Módszer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398979"/>
            <a:ext cx="10738282" cy="4640309"/>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hu-HU" sz="2400" dirty="0">
                <a:effectLst/>
                <a:latin typeface="Open Sans" panose="020B0606030504020204" pitchFamily="34" charset="0"/>
                <a:ea typeface="Open Sans" panose="020B0606030504020204" pitchFamily="34" charset="0"/>
                <a:cs typeface="Open Sans" panose="020B0606030504020204" pitchFamily="34" charset="0"/>
              </a:rPr>
              <a:t>Retrospektív vizsgálat 2016 és 2017 között </a:t>
            </a:r>
          </a:p>
          <a:p>
            <a:pPr marL="285750" indent="-285750" algn="just">
              <a:lnSpc>
                <a:spcPct val="107000"/>
              </a:lnSpc>
              <a:spcAft>
                <a:spcPts val="800"/>
              </a:spcAft>
              <a:buFont typeface="Arial" panose="020B0604020202020204" pitchFamily="34" charset="0"/>
              <a:buChar char="•"/>
            </a:pPr>
            <a:r>
              <a:rPr lang="hu-HU" sz="2400" dirty="0">
                <a:latin typeface="Open Sans" panose="020B0606030504020204" pitchFamily="34" charset="0"/>
                <a:ea typeface="Open Sans" panose="020B0606030504020204" pitchFamily="34" charset="0"/>
                <a:cs typeface="Open Sans" panose="020B0606030504020204" pitchFamily="34" charset="0"/>
              </a:rPr>
              <a:t>F</a:t>
            </a:r>
            <a:r>
              <a:rPr lang="hu-HU" sz="2400" dirty="0">
                <a:effectLst/>
                <a:latin typeface="Open Sans" panose="020B0606030504020204" pitchFamily="34" charset="0"/>
                <a:ea typeface="Open Sans" panose="020B0606030504020204" pitchFamily="34" charset="0"/>
                <a:cs typeface="Open Sans" panose="020B0606030504020204" pitchFamily="34" charset="0"/>
              </a:rPr>
              <a:t>élig strukturált interjúk </a:t>
            </a:r>
            <a:r>
              <a:rPr lang="hu-HU" sz="2400"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hu-HU" sz="2400" dirty="0">
                <a:effectLst/>
                <a:latin typeface="Open Sans" panose="020B0606030504020204" pitchFamily="34" charset="0"/>
                <a:ea typeface="Open Sans" panose="020B0606030504020204" pitchFamily="34" charset="0"/>
                <a:cs typeface="Open Sans" panose="020B0606030504020204" pitchFamily="34" charset="0"/>
              </a:rPr>
              <a:t>kvalitatív tematikus elemzés (</a:t>
            </a:r>
            <a:r>
              <a:rPr lang="hu-HU" sz="2400" dirty="0">
                <a:latin typeface="Open Sans" panose="020B0606030504020204" pitchFamily="34" charset="0"/>
                <a:ea typeface="Open Sans" panose="020B0606030504020204" pitchFamily="34" charset="0"/>
                <a:cs typeface="Open Sans" panose="020B0606030504020204" pitchFamily="34" charset="0"/>
              </a:rPr>
              <a:t>Braun &amp; Clarke, 2006, 2022)</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endParaRPr lang="hu-HU"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800"/>
              </a:spcAft>
            </a:pPr>
            <a:r>
              <a:rPr lang="hu-HU" sz="2400" b="1" dirty="0">
                <a:effectLst/>
                <a:latin typeface="Open Sans" panose="020B0606030504020204" pitchFamily="34" charset="0"/>
                <a:ea typeface="Open Sans" panose="020B0606030504020204" pitchFamily="34" charset="0"/>
                <a:cs typeface="Open Sans" panose="020B0606030504020204" pitchFamily="34" charset="0"/>
              </a:rPr>
              <a:t>Minta:</a:t>
            </a:r>
          </a:p>
          <a:p>
            <a:pPr marL="285750" indent="-285750" algn="just">
              <a:lnSpc>
                <a:spcPct val="107000"/>
              </a:lnSpc>
              <a:spcAft>
                <a:spcPts val="800"/>
              </a:spcAft>
              <a:buFont typeface="Arial" panose="020B0604020202020204" pitchFamily="34" charset="0"/>
              <a:buChar char="•"/>
            </a:pPr>
            <a:r>
              <a:rPr lang="hu-HU" sz="2400" dirty="0">
                <a:effectLst/>
                <a:latin typeface="Open Sans" panose="020B0606030504020204" pitchFamily="34" charset="0"/>
                <a:ea typeface="Open Sans" panose="020B0606030504020204" pitchFamily="34" charset="0"/>
                <a:cs typeface="Open Sans" panose="020B0606030504020204" pitchFamily="34" charset="0"/>
              </a:rPr>
              <a:t>31 felnőtt látássérült személy: </a:t>
            </a:r>
            <a:r>
              <a:rPr lang="hu-HU" sz="2400" dirty="0" err="1">
                <a:latin typeface="Open Sans" panose="020B0606030504020204" pitchFamily="34" charset="0"/>
                <a:ea typeface="Open Sans" panose="020B0606030504020204" pitchFamily="34" charset="0"/>
                <a:cs typeface="Open Sans" panose="020B0606030504020204" pitchFamily="34" charset="0"/>
              </a:rPr>
              <a:t>aliglátó</a:t>
            </a:r>
            <a:r>
              <a:rPr lang="hu-HU" sz="2400" dirty="0">
                <a:latin typeface="Open Sans" panose="020B0606030504020204" pitchFamily="34" charset="0"/>
                <a:ea typeface="Open Sans" panose="020B0606030504020204" pitchFamily="34" charset="0"/>
                <a:cs typeface="Open Sans" panose="020B0606030504020204" pitchFamily="34" charset="0"/>
              </a:rPr>
              <a:t> (8 fő), gyengénlátó (4 fő) és vak személy (19 fő); </a:t>
            </a:r>
            <a:r>
              <a:rPr lang="hu-HU" sz="2400" dirty="0">
                <a:effectLst/>
                <a:latin typeface="Open Sans" panose="020B0606030504020204" pitchFamily="34" charset="0"/>
                <a:ea typeface="Open Sans" panose="020B0606030504020204" pitchFamily="34" charset="0"/>
                <a:cs typeface="Open Sans" panose="020B0606030504020204" pitchFamily="34" charset="0"/>
              </a:rPr>
              <a:t>veleszületett (20 fő) és szerzett (11 fő) látássérüléssel élő személy </a:t>
            </a:r>
          </a:p>
          <a:p>
            <a:pPr marL="285750" indent="-285750" algn="just">
              <a:lnSpc>
                <a:spcPct val="107000"/>
              </a:lnSpc>
              <a:spcAft>
                <a:spcPts val="800"/>
              </a:spcAft>
              <a:buFont typeface="Arial" panose="020B0604020202020204" pitchFamily="34" charset="0"/>
              <a:buChar char="•"/>
            </a:pPr>
            <a:r>
              <a:rPr lang="hu-HU" sz="2400" dirty="0">
                <a:effectLst/>
                <a:latin typeface="Open Sans" panose="020B0606030504020204" pitchFamily="34" charset="0"/>
                <a:ea typeface="Open Sans" panose="020B0606030504020204" pitchFamily="34" charset="0"/>
                <a:cs typeface="Open Sans" panose="020B0606030504020204" pitchFamily="34" charset="0"/>
              </a:rPr>
              <a:t>18 nő, 13 férfi</a:t>
            </a:r>
          </a:p>
          <a:p>
            <a:pPr marL="285750" indent="-285750" algn="just">
              <a:lnSpc>
                <a:spcPct val="107000"/>
              </a:lnSpc>
              <a:spcAft>
                <a:spcPts val="800"/>
              </a:spcAft>
              <a:buFont typeface="Arial" panose="020B0604020202020204" pitchFamily="34" charset="0"/>
              <a:buChar char="•"/>
            </a:pPr>
            <a:r>
              <a:rPr lang="hu-HU" sz="2400" dirty="0">
                <a:latin typeface="Open Sans" panose="020B0606030504020204" pitchFamily="34" charset="0"/>
                <a:ea typeface="Open Sans" panose="020B0606030504020204" pitchFamily="34" charset="0"/>
                <a:cs typeface="Open Sans" panose="020B0606030504020204" pitchFamily="34" charset="0"/>
              </a:rPr>
              <a:t>á</a:t>
            </a:r>
            <a:r>
              <a:rPr lang="hu-HU" sz="2400" dirty="0">
                <a:effectLst/>
                <a:latin typeface="Open Sans" panose="020B0606030504020204" pitchFamily="34" charset="0"/>
                <a:ea typeface="Open Sans" panose="020B0606030504020204" pitchFamily="34" charset="0"/>
                <a:cs typeface="Open Sans" panose="020B0606030504020204" pitchFamily="34" charset="0"/>
              </a:rPr>
              <a:t>tlagéletkor: 32,8 év</a:t>
            </a:r>
          </a:p>
        </p:txBody>
      </p:sp>
      <p:sp>
        <p:nvSpPr>
          <p:cNvPr id="11" name="Cím 1">
            <a:extLst>
              <a:ext uri="{FF2B5EF4-FFF2-40B4-BE49-F238E27FC236}">
                <a16:creationId xmlns:a16="http://schemas.microsoft.com/office/drawing/2014/main" id="{0B2E556E-3FCC-469A-9020-E74E90D6BEA0}"/>
              </a:ext>
            </a:extLst>
          </p:cNvPr>
          <p:cNvSpPr txBox="1">
            <a:spLocks/>
          </p:cNvSpPr>
          <p:nvPr/>
        </p:nvSpPr>
        <p:spPr>
          <a:xfrm>
            <a:off x="2889921" y="6298994"/>
            <a:ext cx="7365636" cy="33415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IPPI Tudományos Estek, 2024.10.11.</a:t>
            </a:r>
            <a:endParaRPr lang="hu-HU" sz="2000" dirty="0">
              <a:solidFill>
                <a:schemeClr val="bg1"/>
              </a:solidFill>
            </a:endParaRPr>
          </a:p>
        </p:txBody>
      </p:sp>
    </p:spTree>
    <p:extLst>
      <p:ext uri="{BB962C8B-B14F-4D97-AF65-F5344CB8AC3E}">
        <p14:creationId xmlns:p14="http://schemas.microsoft.com/office/powerpoint/2010/main" val="231878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206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Rectangle 207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A53B26F3-2C34-000D-3008-92DCB125BB59}"/>
              </a:ext>
            </a:extLst>
          </p:cNvPr>
          <p:cNvSpPr>
            <a:spLocks noGrp="1"/>
          </p:cNvSpPr>
          <p:nvPr>
            <p:ph type="title"/>
          </p:nvPr>
        </p:nvSpPr>
        <p:spPr>
          <a:xfrm>
            <a:off x="1145136" y="1028700"/>
            <a:ext cx="9947305" cy="1090657"/>
          </a:xfrm>
        </p:spPr>
        <p:txBody>
          <a:bodyPr vert="horz" lIns="91440" tIns="45720" rIns="91440" bIns="45720" rtlCol="0" anchor="b">
            <a:normAutofit/>
          </a:bodyPr>
          <a:lstStyle/>
          <a:p>
            <a:pPr algn="ctr"/>
            <a:r>
              <a:rPr lang="en-US" sz="480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Eredmények</a:t>
            </a:r>
            <a:endParaRPr lang="en-US" sz="48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79" name="Freeform: Shape 2075">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Findings complex like a puzzle - pictured as word Findings on a puzzle  pieces to show that Findings can be difficult and needs cooperating pieces  that fit together, 3d illustration Stock Illustration |">
            <a:extLst>
              <a:ext uri="{FF2B5EF4-FFF2-40B4-BE49-F238E27FC236}">
                <a16:creationId xmlns:a16="http://schemas.microsoft.com/office/drawing/2014/main" id="{33A28CA5-C971-8843-7033-1ED4AC809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87" r="-1" b="884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6978</TotalTime>
  <Words>5680</Words>
  <Application>Microsoft Office PowerPoint</Application>
  <PresentationFormat>Szélesvásznú</PresentationFormat>
  <Paragraphs>298</Paragraphs>
  <Slides>48</Slides>
  <Notes>18</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48</vt:i4>
      </vt:variant>
    </vt:vector>
  </HeadingPairs>
  <TitlesOfParts>
    <vt:vector size="57" baseType="lpstr">
      <vt:lpstr>Aptos</vt:lpstr>
      <vt:lpstr>Arial</vt:lpstr>
      <vt:lpstr>Calibri</vt:lpstr>
      <vt:lpstr>Calibri Light</vt:lpstr>
      <vt:lpstr>Open Sans</vt:lpstr>
      <vt:lpstr>Symbol</vt:lpstr>
      <vt:lpstr>Times New Roman</vt:lpstr>
      <vt:lpstr>Wingdings</vt:lpstr>
      <vt:lpstr>Office-téma</vt:lpstr>
      <vt:lpstr>PowerPoint-bemutató</vt:lpstr>
      <vt:lpstr>Miről is lesz szó?</vt:lpstr>
      <vt:lpstr>PowerPoint-bemutató</vt:lpstr>
      <vt:lpstr>PowerPoint-bemutató</vt:lpstr>
      <vt:lpstr>PowerPoint-bemutató</vt:lpstr>
      <vt:lpstr>A saját kutatás módszere</vt:lpstr>
      <vt:lpstr>PowerPoint-bemutató</vt:lpstr>
      <vt:lpstr>PowerPoint-bemutató</vt:lpstr>
      <vt:lpstr>Eredmények</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Két példa a matematika tanításáról…</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Összegzés</vt:lpstr>
      <vt:lpstr>PowerPoint-bemutató</vt:lpstr>
      <vt:lpstr>PowerPoint-bemutató</vt:lpstr>
      <vt:lpstr>PowerPoint-bemutató</vt:lpstr>
      <vt:lpstr>Irodalom</vt:lpstr>
      <vt:lpstr>Irodalom</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PREZENTÁCIÓ CÍME prezentáció alcíme</dc:title>
  <dc:creator>Microsoft Office User</dc:creator>
  <cp:lastModifiedBy>Dr. Lendvai Lilla</cp:lastModifiedBy>
  <cp:revision>219</cp:revision>
  <dcterms:created xsi:type="dcterms:W3CDTF">2021-07-01T15:39:11Z</dcterms:created>
  <dcterms:modified xsi:type="dcterms:W3CDTF">2024-10-15T09:40:55Z</dcterms:modified>
</cp:coreProperties>
</file>